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7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embeddedFontLst>
    <p:embeddedFont>
      <p:font typeface="Trebuchet MS" panose="020B060302020202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Sitka Text Semibold" pitchFamily="2" charset="0"/>
      <p:bold r:id="rId31"/>
      <p:boldItalic r:id="rId32"/>
    </p:embeddedFont>
    <p:embeddedFont>
      <p:font typeface="Roboto"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GGNh7F/yXNGMJ9U2Eyh2CbP3w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4295B2-1430-4FDD-9794-76B209256C99}">
  <a:tblStyle styleId="{9C4295B2-1430-4FDD-9794-76B209256C9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tyajit%20mohan\Downloads\Export%20Values%206%20yea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ediq\Desktop\Export%20Values%206%20year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tyajit%20mohan\Downloads\Export%20Values%206%20year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ediq\Desktop\Export%20Values%206%20year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tyajit%20mohan\Downloads\Export%20Values%206%20years%20(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baseline="0">
                <a:solidFill>
                  <a:sysClr val="windowText" lastClr="000000"/>
                </a:solidFill>
                <a:latin typeface="+mn-lt"/>
                <a:ea typeface="+mn-ea"/>
                <a:cs typeface="+mn-cs"/>
              </a:defRPr>
            </a:pPr>
            <a:r>
              <a:rPr lang="en-US"/>
              <a:t>Cycle Sales in India</a:t>
            </a:r>
          </a:p>
        </c:rich>
      </c:tx>
      <c:overlay val="0"/>
      <c:spPr>
        <a:noFill/>
        <a:ln>
          <a:noFill/>
        </a:ln>
        <a:effectLst/>
      </c:spPr>
      <c:txPr>
        <a:bodyPr rot="0" spcFirstLastPara="1" vertOverflow="ellipsis" vert="horz" wrap="square" anchor="ctr" anchorCtr="1"/>
        <a:lstStyle/>
        <a:p>
          <a:pPr>
            <a:defRPr sz="1260" b="1" i="0" u="none" strike="noStrike" kern="1200" baseline="0">
              <a:solidFill>
                <a:sysClr val="windowText" lastClr="000000"/>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Sheet2!$B$12</c:f>
              <c:strCache>
                <c:ptCount val="1"/>
                <c:pt idx="0">
                  <c:v>Roadster</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Sheet2!$C$12</c:f>
              <c:numCache>
                <c:formatCode>General</c:formatCode>
                <c:ptCount val="1"/>
                <c:pt idx="0">
                  <c:v>4842649</c:v>
                </c:pt>
              </c:numCache>
            </c:numRef>
          </c:val>
          <c:extLst>
            <c:ext xmlns:c16="http://schemas.microsoft.com/office/drawing/2014/chart" uri="{C3380CC4-5D6E-409C-BE32-E72D297353CC}">
              <c16:uniqueId val="{00000000-7903-445C-B057-FF288CD0DEEE}"/>
            </c:ext>
          </c:extLst>
        </c:ser>
        <c:ser>
          <c:idx val="1"/>
          <c:order val="1"/>
          <c:tx>
            <c:strRef>
              <c:f>Sheet2!$B$13</c:f>
              <c:strCache>
                <c:ptCount val="1"/>
                <c:pt idx="0">
                  <c:v>Fancy</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dLbl>
              <c:idx val="0"/>
              <c:layout>
                <c:manualLayout>
                  <c:x val="2.499999999999994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903-445C-B057-FF288CD0DEEE}"/>
                </c:ext>
              </c:extLst>
            </c:dLbl>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Sheet2!$C$13</c:f>
              <c:numCache>
                <c:formatCode>General</c:formatCode>
                <c:ptCount val="1"/>
                <c:pt idx="0">
                  <c:v>4122337</c:v>
                </c:pt>
              </c:numCache>
            </c:numRef>
          </c:val>
          <c:extLst>
            <c:ext xmlns:c16="http://schemas.microsoft.com/office/drawing/2014/chart" uri="{C3380CC4-5D6E-409C-BE32-E72D297353CC}">
              <c16:uniqueId val="{00000002-7903-445C-B057-FF288CD0DEEE}"/>
            </c:ext>
          </c:extLst>
        </c:ser>
        <c:ser>
          <c:idx val="2"/>
          <c:order val="2"/>
          <c:tx>
            <c:strRef>
              <c:f>Sheet2!$B$14</c:f>
              <c:strCache>
                <c:ptCount val="1"/>
                <c:pt idx="0">
                  <c:v>Kids</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dLbls>
            <c:dLbl>
              <c:idx val="0"/>
              <c:layout>
                <c:manualLayout>
                  <c:x val="2.2222222222222223E-2"/>
                  <c:y val="-9.259259259259258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903-445C-B057-FF288CD0DEEE}"/>
                </c:ext>
              </c:extLst>
            </c:dLbl>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Sheet2!$C$14</c:f>
              <c:numCache>
                <c:formatCode>General</c:formatCode>
                <c:ptCount val="1"/>
                <c:pt idx="0">
                  <c:v>2013691</c:v>
                </c:pt>
              </c:numCache>
            </c:numRef>
          </c:val>
          <c:extLst>
            <c:ext xmlns:c16="http://schemas.microsoft.com/office/drawing/2014/chart" uri="{C3380CC4-5D6E-409C-BE32-E72D297353CC}">
              <c16:uniqueId val="{00000004-7903-445C-B057-FF288CD0DEEE}"/>
            </c:ext>
          </c:extLst>
        </c:ser>
        <c:ser>
          <c:idx val="3"/>
          <c:order val="3"/>
          <c:tx>
            <c:strRef>
              <c:f>Sheet2!$B$15</c:f>
              <c:strCache>
                <c:ptCount val="1"/>
                <c:pt idx="0">
                  <c:v>Export</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dLbls>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Sheet2!$C$15</c:f>
              <c:numCache>
                <c:formatCode>General</c:formatCode>
                <c:ptCount val="1"/>
                <c:pt idx="0">
                  <c:v>783877</c:v>
                </c:pt>
              </c:numCache>
            </c:numRef>
          </c:val>
          <c:extLst>
            <c:ext xmlns:c16="http://schemas.microsoft.com/office/drawing/2014/chart" uri="{C3380CC4-5D6E-409C-BE32-E72D297353CC}">
              <c16:uniqueId val="{00000005-7903-445C-B057-FF288CD0DEEE}"/>
            </c:ext>
          </c:extLst>
        </c:ser>
        <c:ser>
          <c:idx val="4"/>
          <c:order val="4"/>
          <c:tx>
            <c:strRef>
              <c:f>Sheet2!$B$16</c:f>
              <c:strCache>
                <c:ptCount val="1"/>
                <c:pt idx="0">
                  <c:v>Other</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dLbls>
            <c:dLbl>
              <c:idx val="0"/>
              <c:layout>
                <c:manualLayout>
                  <c:x val="0"/>
                  <c:y val="-1.38888888888889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903-445C-B057-FF288CD0DEEE}"/>
                </c:ext>
              </c:extLst>
            </c:dLbl>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Sheet2!$C$16</c:f>
              <c:numCache>
                <c:formatCode>General</c:formatCode>
                <c:ptCount val="1"/>
                <c:pt idx="0">
                  <c:v>403246</c:v>
                </c:pt>
              </c:numCache>
            </c:numRef>
          </c:val>
          <c:extLst>
            <c:ext xmlns:c16="http://schemas.microsoft.com/office/drawing/2014/chart" uri="{C3380CC4-5D6E-409C-BE32-E72D297353CC}">
              <c16:uniqueId val="{00000007-7903-445C-B057-FF288CD0DEEE}"/>
            </c:ext>
          </c:extLst>
        </c:ser>
        <c:dLbls>
          <c:showLegendKey val="0"/>
          <c:showVal val="1"/>
          <c:showCatName val="0"/>
          <c:showSerName val="0"/>
          <c:showPercent val="0"/>
          <c:showBubbleSize val="0"/>
        </c:dLbls>
        <c:gapWidth val="65"/>
        <c:shape val="box"/>
        <c:axId val="1989925967"/>
        <c:axId val="1953658943"/>
        <c:axId val="0"/>
      </c:bar3DChart>
      <c:catAx>
        <c:axId val="1989925967"/>
        <c:scaling>
          <c:orientation val="minMax"/>
        </c:scaling>
        <c:delete val="1"/>
        <c:axPos val="b"/>
        <c:title>
          <c:tx>
            <c:rich>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r>
                  <a:rPr lang="en-US"/>
                  <a:t>Items Sold</a:t>
                </a:r>
              </a:p>
            </c:rich>
          </c:tx>
          <c:layout>
            <c:manualLayout>
              <c:xMode val="edge"/>
              <c:yMode val="edge"/>
              <c:x val="0.51480861767279085"/>
              <c:y val="0.80556175269757946"/>
            </c:manualLayout>
          </c:layout>
          <c:overlay val="0"/>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crossAx val="1953658943"/>
        <c:crosses val="autoZero"/>
        <c:auto val="1"/>
        <c:lblAlgn val="ctr"/>
        <c:lblOffset val="100"/>
        <c:noMultiLvlLbl val="0"/>
      </c:catAx>
      <c:valAx>
        <c:axId val="195365894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r>
                  <a:rPr lang="en-US"/>
                  <a:t>Sales 2020-21</a:t>
                </a:r>
              </a:p>
            </c:rich>
          </c:tx>
          <c:overlay val="0"/>
          <c:spPr>
            <a:noFill/>
            <a:ln>
              <a:noFill/>
            </a:ln>
            <a:effectLst/>
          </c:spPr>
          <c:txPr>
            <a:bodyPr rot="-54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crossAx val="1989925967"/>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sz="1050" b="1">
          <a:solidFill>
            <a:sysClr val="windowText" lastClr="00000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baseline="0">
                <a:solidFill>
                  <a:sysClr val="windowText" lastClr="000000"/>
                </a:solidFill>
                <a:latin typeface="+mn-lt"/>
                <a:ea typeface="+mn-ea"/>
                <a:cs typeface="+mn-cs"/>
              </a:defRPr>
            </a:pPr>
            <a:r>
              <a:rPr lang="en-US"/>
              <a:t>Comparison of Imports and Exports of Bicycles and Parts in India</a:t>
            </a:r>
          </a:p>
        </c:rich>
      </c:tx>
      <c:overlay val="0"/>
      <c:spPr>
        <a:noFill/>
        <a:ln>
          <a:noFill/>
        </a:ln>
        <a:effectLst/>
      </c:spPr>
      <c:txPr>
        <a:bodyPr rot="0" spcFirstLastPara="1" vertOverflow="ellipsis" vert="horz" wrap="square" anchor="ctr" anchorCtr="1"/>
        <a:lstStyle/>
        <a:p>
          <a:pPr>
            <a:defRPr sz="1320" b="1" i="0" u="none" strike="noStrike" kern="1200" baseline="0">
              <a:solidFill>
                <a:sysClr val="windowText" lastClr="000000"/>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dLbl>
              <c:idx val="0"/>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BE5E-4E5E-8540-330AD938DD62}"/>
                </c:ext>
              </c:extLst>
            </c:dLbl>
            <c:dLbl>
              <c:idx val="1"/>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E5E-4E5E-8540-330AD938DD62}"/>
                </c:ext>
              </c:extLst>
            </c:dLbl>
            <c:dLbl>
              <c:idx val="2"/>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BE5E-4E5E-8540-330AD938DD62}"/>
                </c:ext>
              </c:extLst>
            </c:dLbl>
            <c:dLbl>
              <c:idx val="3"/>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BE5E-4E5E-8540-330AD938DD62}"/>
                </c:ext>
              </c:extLst>
            </c:dLbl>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Sheet3!$J$7:$K$10</c:f>
              <c:multiLvlStrCache>
                <c:ptCount val="4"/>
                <c:lvl>
                  <c:pt idx="0">
                    <c:v>INR Million</c:v>
                  </c:pt>
                  <c:pt idx="1">
                    <c:v>USD Million</c:v>
                  </c:pt>
                  <c:pt idx="2">
                    <c:v>INR Million</c:v>
                  </c:pt>
                  <c:pt idx="3">
                    <c:v>USD Million</c:v>
                  </c:pt>
                </c:lvl>
                <c:lvl>
                  <c:pt idx="0">
                    <c:v>Export</c:v>
                  </c:pt>
                  <c:pt idx="2">
                    <c:v>IMPORT</c:v>
                  </c:pt>
                </c:lvl>
              </c:multiLvlStrCache>
            </c:multiLvlStrRef>
          </c:cat>
          <c:val>
            <c:numRef>
              <c:f>Sheet3!$L$7:$L$10</c:f>
              <c:numCache>
                <c:formatCode>General</c:formatCode>
                <c:ptCount val="4"/>
                <c:pt idx="0">
                  <c:v>25813</c:v>
                </c:pt>
                <c:pt idx="1">
                  <c:v>349</c:v>
                </c:pt>
                <c:pt idx="2">
                  <c:v>13349</c:v>
                </c:pt>
                <c:pt idx="3">
                  <c:v>180</c:v>
                </c:pt>
              </c:numCache>
            </c:numRef>
          </c:val>
          <c:extLst>
            <c:ext xmlns:c16="http://schemas.microsoft.com/office/drawing/2014/chart" uri="{C3380CC4-5D6E-409C-BE32-E72D297353CC}">
              <c16:uniqueId val="{00000000-BE5E-4E5E-8540-330AD938DD62}"/>
            </c:ext>
          </c:extLst>
        </c:ser>
        <c:dLbls>
          <c:showLegendKey val="0"/>
          <c:showVal val="1"/>
          <c:showCatName val="0"/>
          <c:showSerName val="0"/>
          <c:showPercent val="0"/>
          <c:showBubbleSize val="0"/>
        </c:dLbls>
        <c:gapWidth val="65"/>
        <c:shape val="box"/>
        <c:axId val="73855039"/>
        <c:axId val="73855871"/>
        <c:axId val="0"/>
      </c:bar3DChart>
      <c:catAx>
        <c:axId val="7385503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00" b="0" i="0" u="none" strike="noStrike" kern="1200" cap="all" baseline="0">
                <a:solidFill>
                  <a:sysClr val="windowText" lastClr="000000"/>
                </a:solidFill>
                <a:latin typeface="+mn-lt"/>
                <a:ea typeface="+mn-ea"/>
                <a:cs typeface="+mn-cs"/>
              </a:defRPr>
            </a:pPr>
            <a:endParaRPr lang="en-US"/>
          </a:p>
        </c:txPr>
        <c:crossAx val="73855871"/>
        <c:crosses val="autoZero"/>
        <c:auto val="1"/>
        <c:lblAlgn val="ctr"/>
        <c:lblOffset val="100"/>
        <c:noMultiLvlLbl val="0"/>
      </c:catAx>
      <c:valAx>
        <c:axId val="73855871"/>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00" b="1" i="0" u="none" strike="noStrike" kern="1200" baseline="0">
                    <a:solidFill>
                      <a:sysClr val="windowText" lastClr="000000"/>
                    </a:solidFill>
                    <a:latin typeface="+mn-lt"/>
                    <a:ea typeface="+mn-ea"/>
                    <a:cs typeface="+mn-cs"/>
                  </a:defRPr>
                </a:pPr>
                <a:r>
                  <a:rPr lang="en-US"/>
                  <a:t>Value</a:t>
                </a:r>
              </a:p>
            </c:rich>
          </c:tx>
          <c:overlay val="0"/>
          <c:spPr>
            <a:noFill/>
            <a:ln>
              <a:noFill/>
            </a:ln>
            <a:effectLst/>
          </c:spPr>
          <c:txPr>
            <a:bodyPr rot="-5400000" spcFirstLastPara="1" vertOverflow="ellipsis" vert="horz" wrap="square" anchor="ctr" anchorCtr="1"/>
            <a:lstStyle/>
            <a:p>
              <a:pPr>
                <a:defRPr sz="11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crossAx val="73855039"/>
        <c:crosses val="autoZero"/>
        <c:crossBetween val="between"/>
      </c:valAx>
      <c:dTable>
        <c:showHorzBorder val="1"/>
        <c:showVertBorder val="1"/>
        <c:showOutline val="1"/>
        <c:showKeys val="1"/>
        <c:spPr>
          <a:noFill/>
          <a:ln w="9525">
            <a:solidFill>
              <a:schemeClr val="dk1">
                <a:lumMod val="35000"/>
                <a:lumOff val="65000"/>
              </a:schemeClr>
            </a:solidFill>
          </a:ln>
          <a:effectLst/>
        </c:spPr>
        <c:txPr>
          <a:bodyPr rot="0" spcFirstLastPara="1" vertOverflow="ellipsis" vert="horz" wrap="square" anchor="ctr" anchorCtr="1"/>
          <a:lstStyle/>
          <a:p>
            <a:pPr rtl="0">
              <a:defRPr sz="1100" b="1" i="0" u="none" strike="noStrike" kern="1200" baseline="0">
                <a:solidFill>
                  <a:sysClr val="windowText" lastClr="000000"/>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sz="1100">
          <a:solidFill>
            <a:sysClr val="windowText" lastClr="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r>
              <a:rPr lang="en-US" sz="1600" dirty="0">
                <a:solidFill>
                  <a:sysClr val="windowText" lastClr="000000"/>
                </a:solidFill>
              </a:rPr>
              <a:t>Growth of Bicycle Industry</a:t>
            </a:r>
            <a:r>
              <a:rPr lang="en-US" sz="1600" baseline="0" dirty="0">
                <a:solidFill>
                  <a:sysClr val="windowText" lastClr="000000"/>
                </a:solidFill>
              </a:rPr>
              <a:t> in India Over The Years</a:t>
            </a:r>
            <a:endParaRPr lang="en-US" sz="1600" dirty="0">
              <a:solidFill>
                <a:sysClr val="windowText" lastClr="000000"/>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Sheet4!$A$3</c:f>
              <c:strCache>
                <c:ptCount val="1"/>
                <c:pt idx="0">
                  <c:v>1950-51</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Sheet4!$B$3</c:f>
              <c:numCache>
                <c:formatCode>General</c:formatCode>
                <c:ptCount val="1"/>
                <c:pt idx="0">
                  <c:v>0.99</c:v>
                </c:pt>
              </c:numCache>
            </c:numRef>
          </c:val>
          <c:extLst>
            <c:ext xmlns:c16="http://schemas.microsoft.com/office/drawing/2014/chart" uri="{C3380CC4-5D6E-409C-BE32-E72D297353CC}">
              <c16:uniqueId val="{00000000-AA71-483C-BE64-F87A77045BDA}"/>
            </c:ext>
          </c:extLst>
        </c:ser>
        <c:ser>
          <c:idx val="1"/>
          <c:order val="1"/>
          <c:tx>
            <c:strRef>
              <c:f>Sheet4!$A$4</c:f>
              <c:strCache>
                <c:ptCount val="1"/>
                <c:pt idx="0">
                  <c:v>1960-61</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Sheet4!$B$4</c:f>
              <c:numCache>
                <c:formatCode>General</c:formatCode>
                <c:ptCount val="1"/>
                <c:pt idx="0">
                  <c:v>10.71</c:v>
                </c:pt>
              </c:numCache>
            </c:numRef>
          </c:val>
          <c:extLst>
            <c:ext xmlns:c16="http://schemas.microsoft.com/office/drawing/2014/chart" uri="{C3380CC4-5D6E-409C-BE32-E72D297353CC}">
              <c16:uniqueId val="{00000001-AA71-483C-BE64-F87A77045BDA}"/>
            </c:ext>
          </c:extLst>
        </c:ser>
        <c:ser>
          <c:idx val="2"/>
          <c:order val="2"/>
          <c:tx>
            <c:strRef>
              <c:f>Sheet4!$A$5</c:f>
              <c:strCache>
                <c:ptCount val="1"/>
                <c:pt idx="0">
                  <c:v>1970-71</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Sheet4!$B$5</c:f>
              <c:numCache>
                <c:formatCode>General</c:formatCode>
                <c:ptCount val="1"/>
                <c:pt idx="0">
                  <c:v>20.420000000000002</c:v>
                </c:pt>
              </c:numCache>
            </c:numRef>
          </c:val>
          <c:extLst>
            <c:ext xmlns:c16="http://schemas.microsoft.com/office/drawing/2014/chart" uri="{C3380CC4-5D6E-409C-BE32-E72D297353CC}">
              <c16:uniqueId val="{00000002-AA71-483C-BE64-F87A77045BDA}"/>
            </c:ext>
          </c:extLst>
        </c:ser>
        <c:ser>
          <c:idx val="3"/>
          <c:order val="3"/>
          <c:tx>
            <c:strRef>
              <c:f>Sheet4!$A$6</c:f>
              <c:strCache>
                <c:ptCount val="1"/>
                <c:pt idx="0">
                  <c:v>1980-81</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Sheet4!$B$6</c:f>
              <c:numCache>
                <c:formatCode>General</c:formatCode>
                <c:ptCount val="1"/>
                <c:pt idx="0">
                  <c:v>44.89</c:v>
                </c:pt>
              </c:numCache>
            </c:numRef>
          </c:val>
          <c:extLst>
            <c:ext xmlns:c16="http://schemas.microsoft.com/office/drawing/2014/chart" uri="{C3380CC4-5D6E-409C-BE32-E72D297353CC}">
              <c16:uniqueId val="{00000003-AA71-483C-BE64-F87A77045BDA}"/>
            </c:ext>
          </c:extLst>
        </c:ser>
        <c:ser>
          <c:idx val="4"/>
          <c:order val="4"/>
          <c:tx>
            <c:strRef>
              <c:f>Sheet4!$A$7</c:f>
              <c:strCache>
                <c:ptCount val="1"/>
                <c:pt idx="0">
                  <c:v>1990-91</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Sheet4!$B$7</c:f>
              <c:numCache>
                <c:formatCode>General</c:formatCode>
                <c:ptCount val="1"/>
                <c:pt idx="0">
                  <c:v>61.63</c:v>
                </c:pt>
              </c:numCache>
            </c:numRef>
          </c:val>
          <c:extLst>
            <c:ext xmlns:c16="http://schemas.microsoft.com/office/drawing/2014/chart" uri="{C3380CC4-5D6E-409C-BE32-E72D297353CC}">
              <c16:uniqueId val="{00000004-AA71-483C-BE64-F87A77045BDA}"/>
            </c:ext>
          </c:extLst>
        </c:ser>
        <c:ser>
          <c:idx val="5"/>
          <c:order val="5"/>
          <c:tx>
            <c:strRef>
              <c:f>Sheet4!$A$8</c:f>
              <c:strCache>
                <c:ptCount val="1"/>
                <c:pt idx="0">
                  <c:v>2000-01</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dLbls>
            <c:dLbl>
              <c:idx val="0"/>
              <c:layout>
                <c:manualLayout>
                  <c:x val="-1.9444444444444445E-2"/>
                  <c:y val="4.629629629629629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A71-483C-BE64-F87A77045BDA}"/>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Sheet4!$B$8</c:f>
              <c:numCache>
                <c:formatCode>General</c:formatCode>
                <c:ptCount val="1"/>
                <c:pt idx="0">
                  <c:v>140</c:v>
                </c:pt>
              </c:numCache>
            </c:numRef>
          </c:val>
          <c:extLst>
            <c:ext xmlns:c16="http://schemas.microsoft.com/office/drawing/2014/chart" uri="{C3380CC4-5D6E-409C-BE32-E72D297353CC}">
              <c16:uniqueId val="{00000006-AA71-483C-BE64-F87A77045BDA}"/>
            </c:ext>
          </c:extLst>
        </c:ser>
        <c:ser>
          <c:idx val="6"/>
          <c:order val="6"/>
          <c:tx>
            <c:strRef>
              <c:f>Sheet4!$A$9</c:f>
              <c:strCache>
                <c:ptCount val="1"/>
                <c:pt idx="0">
                  <c:v>2020-21</c:v>
                </c:pt>
              </c:strCache>
            </c:strRef>
          </c:tx>
          <c:spPr>
            <a:solidFill>
              <a:schemeClr val="accent1">
                <a:lumMod val="60000"/>
                <a:alpha val="85000"/>
              </a:schemeClr>
            </a:solidFill>
            <a:ln w="9525" cap="flat" cmpd="sng" algn="ctr">
              <a:solidFill>
                <a:schemeClr val="accent1">
                  <a:lumMod val="60000"/>
                  <a:lumMod val="75000"/>
                </a:schemeClr>
              </a:solidFill>
              <a:round/>
            </a:ln>
            <a:effectLst/>
            <a:sp3d contourW="9525">
              <a:contourClr>
                <a:schemeClr val="accent1">
                  <a:lumMod val="60000"/>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Sheet4!$B$9</c:f>
              <c:numCache>
                <c:formatCode>General</c:formatCode>
                <c:ptCount val="1"/>
                <c:pt idx="0">
                  <c:v>200</c:v>
                </c:pt>
              </c:numCache>
            </c:numRef>
          </c:val>
          <c:extLst>
            <c:ext xmlns:c16="http://schemas.microsoft.com/office/drawing/2014/chart" uri="{C3380CC4-5D6E-409C-BE32-E72D297353CC}">
              <c16:uniqueId val="{00000007-AA71-483C-BE64-F87A77045BDA}"/>
            </c:ext>
          </c:extLst>
        </c:ser>
        <c:dLbls>
          <c:showLegendKey val="0"/>
          <c:showVal val="1"/>
          <c:showCatName val="0"/>
          <c:showSerName val="0"/>
          <c:showPercent val="0"/>
          <c:showBubbleSize val="0"/>
        </c:dLbls>
        <c:gapWidth val="65"/>
        <c:shape val="box"/>
        <c:axId val="1552577503"/>
        <c:axId val="1552577919"/>
        <c:axId val="0"/>
      </c:bar3DChart>
      <c:catAx>
        <c:axId val="1552577503"/>
        <c:scaling>
          <c:orientation val="minMax"/>
        </c:scaling>
        <c:delete val="1"/>
        <c:axPos val="b"/>
        <c:title>
          <c:tx>
            <c:rich>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r>
                  <a:rPr lang="en-US">
                    <a:solidFill>
                      <a:sysClr val="windowText" lastClr="000000"/>
                    </a:solidFill>
                  </a:rPr>
                  <a:t>Production of</a:t>
                </a:r>
                <a:r>
                  <a:rPr lang="en-US" baseline="0">
                    <a:solidFill>
                      <a:sysClr val="windowText" lastClr="000000"/>
                    </a:solidFill>
                  </a:rPr>
                  <a:t> The Bicycle in India</a:t>
                </a:r>
                <a:endParaRPr lang="en-US">
                  <a:solidFill>
                    <a:sysClr val="windowText" lastClr="000000"/>
                  </a:solidFill>
                </a:endParaRPr>
              </a:p>
            </c:rich>
          </c:tx>
          <c:layout>
            <c:manualLayout>
              <c:xMode val="edge"/>
              <c:yMode val="edge"/>
              <c:x val="0.37499979132150252"/>
              <c:y val="0.86875365849117347"/>
            </c:manualLayout>
          </c:layout>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crossAx val="1552577919"/>
        <c:crosses val="autoZero"/>
        <c:auto val="1"/>
        <c:lblAlgn val="ctr"/>
        <c:lblOffset val="100"/>
        <c:noMultiLvlLbl val="0"/>
      </c:catAx>
      <c:valAx>
        <c:axId val="1552577919"/>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r>
                  <a:rPr lang="en-US" sz="1050">
                    <a:solidFill>
                      <a:sysClr val="windowText" lastClr="000000"/>
                    </a:solidFill>
                  </a:rPr>
                  <a:t>Production</a:t>
                </a:r>
                <a:r>
                  <a:rPr lang="en-US" sz="1050" baseline="0">
                    <a:solidFill>
                      <a:sysClr val="windowText" lastClr="000000"/>
                    </a:solidFill>
                  </a:rPr>
                  <a:t> in Lakhs</a:t>
                </a:r>
                <a:endParaRPr lang="en-US" sz="105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ysClr val="windowText" lastClr="000000"/>
                </a:solidFill>
                <a:latin typeface="+mn-lt"/>
                <a:ea typeface="+mn-ea"/>
                <a:cs typeface="+mn-cs"/>
              </a:defRPr>
            </a:pPr>
            <a:endParaRPr lang="en-US"/>
          </a:p>
        </c:txPr>
        <c:crossAx val="1552577503"/>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Bicycle Production of Selected Countries in Millions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3368482064741907"/>
          <c:y val="0.11425851697753391"/>
          <c:w val="0.8357596237970254"/>
          <c:h val="0.49839428029017685"/>
        </c:manualLayout>
      </c:layout>
      <c:barChart>
        <c:barDir val="col"/>
        <c:grouping val="clustered"/>
        <c:varyColors val="0"/>
        <c:ser>
          <c:idx val="0"/>
          <c:order val="0"/>
          <c:tx>
            <c:strRef>
              <c:f>Sheet6!$C$2</c:f>
              <c:strCache>
                <c:ptCount val="1"/>
                <c:pt idx="0">
                  <c:v>1985</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Sheet6!$B$3:$B$10</c:f>
              <c:strCache>
                <c:ptCount val="8"/>
                <c:pt idx="0">
                  <c:v>India</c:v>
                </c:pt>
                <c:pt idx="1">
                  <c:v>China</c:v>
                </c:pt>
                <c:pt idx="2">
                  <c:v>Germany</c:v>
                </c:pt>
                <c:pt idx="3">
                  <c:v>Italy</c:v>
                </c:pt>
                <c:pt idx="4">
                  <c:v>Japan</c:v>
                </c:pt>
                <c:pt idx="5">
                  <c:v>Taiwan</c:v>
                </c:pt>
                <c:pt idx="6">
                  <c:v>United Kingdom</c:v>
                </c:pt>
                <c:pt idx="7">
                  <c:v>United States of America</c:v>
                </c:pt>
              </c:strCache>
            </c:strRef>
          </c:cat>
          <c:val>
            <c:numRef>
              <c:f>Sheet6!$C$3:$C$10</c:f>
              <c:numCache>
                <c:formatCode>General</c:formatCode>
                <c:ptCount val="8"/>
                <c:pt idx="0">
                  <c:v>5.3</c:v>
                </c:pt>
                <c:pt idx="1">
                  <c:v>41</c:v>
                </c:pt>
                <c:pt idx="2">
                  <c:v>2.9</c:v>
                </c:pt>
                <c:pt idx="3">
                  <c:v>1.6</c:v>
                </c:pt>
                <c:pt idx="4">
                  <c:v>7.8</c:v>
                </c:pt>
                <c:pt idx="5">
                  <c:v>9.9</c:v>
                </c:pt>
                <c:pt idx="6">
                  <c:v>1.2</c:v>
                </c:pt>
                <c:pt idx="7">
                  <c:v>5.8</c:v>
                </c:pt>
              </c:numCache>
            </c:numRef>
          </c:val>
          <c:extLst>
            <c:ext xmlns:c16="http://schemas.microsoft.com/office/drawing/2014/chart" uri="{C3380CC4-5D6E-409C-BE32-E72D297353CC}">
              <c16:uniqueId val="{00000000-027E-4E70-A92E-F8CB109C4807}"/>
            </c:ext>
          </c:extLst>
        </c:ser>
        <c:ser>
          <c:idx val="1"/>
          <c:order val="1"/>
          <c:tx>
            <c:strRef>
              <c:f>Sheet6!$D$2</c:f>
              <c:strCache>
                <c:ptCount val="1"/>
                <c:pt idx="0">
                  <c:v>1990</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Sheet6!$B$3:$B$10</c:f>
              <c:strCache>
                <c:ptCount val="8"/>
                <c:pt idx="0">
                  <c:v>India</c:v>
                </c:pt>
                <c:pt idx="1">
                  <c:v>China</c:v>
                </c:pt>
                <c:pt idx="2">
                  <c:v>Germany</c:v>
                </c:pt>
                <c:pt idx="3">
                  <c:v>Italy</c:v>
                </c:pt>
                <c:pt idx="4">
                  <c:v>Japan</c:v>
                </c:pt>
                <c:pt idx="5">
                  <c:v>Taiwan</c:v>
                </c:pt>
                <c:pt idx="6">
                  <c:v>United Kingdom</c:v>
                </c:pt>
                <c:pt idx="7">
                  <c:v>United States of America</c:v>
                </c:pt>
              </c:strCache>
            </c:strRef>
          </c:cat>
          <c:val>
            <c:numRef>
              <c:f>Sheet6!$D$3:$D$10</c:f>
              <c:numCache>
                <c:formatCode>General</c:formatCode>
                <c:ptCount val="8"/>
                <c:pt idx="0">
                  <c:v>8.4</c:v>
                </c:pt>
                <c:pt idx="1">
                  <c:v>31.9</c:v>
                </c:pt>
                <c:pt idx="2">
                  <c:v>3.9</c:v>
                </c:pt>
                <c:pt idx="3">
                  <c:v>3.5</c:v>
                </c:pt>
                <c:pt idx="4">
                  <c:v>8</c:v>
                </c:pt>
                <c:pt idx="5">
                  <c:v>6.8</c:v>
                </c:pt>
                <c:pt idx="6">
                  <c:v>1.3</c:v>
                </c:pt>
                <c:pt idx="7">
                  <c:v>5.6</c:v>
                </c:pt>
              </c:numCache>
            </c:numRef>
          </c:val>
          <c:extLst>
            <c:ext xmlns:c16="http://schemas.microsoft.com/office/drawing/2014/chart" uri="{C3380CC4-5D6E-409C-BE32-E72D297353CC}">
              <c16:uniqueId val="{00000001-027E-4E70-A92E-F8CB109C4807}"/>
            </c:ext>
          </c:extLst>
        </c:ser>
        <c:ser>
          <c:idx val="2"/>
          <c:order val="2"/>
          <c:tx>
            <c:strRef>
              <c:f>Sheet6!$E$2</c:f>
              <c:strCache>
                <c:ptCount val="1"/>
                <c:pt idx="0">
                  <c:v>1995</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Sheet6!$B$3:$B$10</c:f>
              <c:strCache>
                <c:ptCount val="8"/>
                <c:pt idx="0">
                  <c:v>India</c:v>
                </c:pt>
                <c:pt idx="1">
                  <c:v>China</c:v>
                </c:pt>
                <c:pt idx="2">
                  <c:v>Germany</c:v>
                </c:pt>
                <c:pt idx="3">
                  <c:v>Italy</c:v>
                </c:pt>
                <c:pt idx="4">
                  <c:v>Japan</c:v>
                </c:pt>
                <c:pt idx="5">
                  <c:v>Taiwan</c:v>
                </c:pt>
                <c:pt idx="6">
                  <c:v>United Kingdom</c:v>
                </c:pt>
                <c:pt idx="7">
                  <c:v>United States of America</c:v>
                </c:pt>
              </c:strCache>
            </c:strRef>
          </c:cat>
          <c:val>
            <c:numRef>
              <c:f>Sheet6!$E$3:$E$10</c:f>
              <c:numCache>
                <c:formatCode>General</c:formatCode>
                <c:ptCount val="8"/>
                <c:pt idx="0">
                  <c:v>11.5</c:v>
                </c:pt>
                <c:pt idx="1">
                  <c:v>41</c:v>
                </c:pt>
                <c:pt idx="2">
                  <c:v>2.9</c:v>
                </c:pt>
                <c:pt idx="3">
                  <c:v>5.3</c:v>
                </c:pt>
                <c:pt idx="4">
                  <c:v>6.6</c:v>
                </c:pt>
                <c:pt idx="5">
                  <c:v>9.6999999999999993</c:v>
                </c:pt>
                <c:pt idx="6">
                  <c:v>1.2</c:v>
                </c:pt>
                <c:pt idx="7">
                  <c:v>2.5</c:v>
                </c:pt>
              </c:numCache>
            </c:numRef>
          </c:val>
          <c:extLst>
            <c:ext xmlns:c16="http://schemas.microsoft.com/office/drawing/2014/chart" uri="{C3380CC4-5D6E-409C-BE32-E72D297353CC}">
              <c16:uniqueId val="{00000002-027E-4E70-A92E-F8CB109C4807}"/>
            </c:ext>
          </c:extLst>
        </c:ser>
        <c:ser>
          <c:idx val="3"/>
          <c:order val="3"/>
          <c:tx>
            <c:strRef>
              <c:f>Sheet6!$F$2</c:f>
              <c:strCache>
                <c:ptCount val="1"/>
                <c:pt idx="0">
                  <c:v>2000</c:v>
                </c:pt>
              </c:strCache>
            </c:strRef>
          </c:tx>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Sheet6!$B$3:$B$10</c:f>
              <c:strCache>
                <c:ptCount val="8"/>
                <c:pt idx="0">
                  <c:v>India</c:v>
                </c:pt>
                <c:pt idx="1">
                  <c:v>China</c:v>
                </c:pt>
                <c:pt idx="2">
                  <c:v>Germany</c:v>
                </c:pt>
                <c:pt idx="3">
                  <c:v>Italy</c:v>
                </c:pt>
                <c:pt idx="4">
                  <c:v>Japan</c:v>
                </c:pt>
                <c:pt idx="5">
                  <c:v>Taiwan</c:v>
                </c:pt>
                <c:pt idx="6">
                  <c:v>United Kingdom</c:v>
                </c:pt>
                <c:pt idx="7">
                  <c:v>United States of America</c:v>
                </c:pt>
              </c:strCache>
            </c:strRef>
          </c:cat>
          <c:val>
            <c:numRef>
              <c:f>Sheet6!$F$3:$F$10</c:f>
              <c:numCache>
                <c:formatCode>General</c:formatCode>
                <c:ptCount val="8"/>
                <c:pt idx="0">
                  <c:v>11</c:v>
                </c:pt>
                <c:pt idx="1">
                  <c:v>52.2</c:v>
                </c:pt>
                <c:pt idx="2">
                  <c:v>3.2</c:v>
                </c:pt>
                <c:pt idx="3">
                  <c:v>3.2</c:v>
                </c:pt>
                <c:pt idx="4">
                  <c:v>4.7</c:v>
                </c:pt>
                <c:pt idx="5">
                  <c:v>7.5</c:v>
                </c:pt>
                <c:pt idx="6">
                  <c:v>1.2</c:v>
                </c:pt>
                <c:pt idx="7">
                  <c:v>1.1000000000000001</c:v>
                </c:pt>
              </c:numCache>
            </c:numRef>
          </c:val>
          <c:extLst>
            <c:ext xmlns:c16="http://schemas.microsoft.com/office/drawing/2014/chart" uri="{C3380CC4-5D6E-409C-BE32-E72D297353CC}">
              <c16:uniqueId val="{00000003-027E-4E70-A92E-F8CB109C4807}"/>
            </c:ext>
          </c:extLst>
        </c:ser>
        <c:dLbls>
          <c:showLegendKey val="0"/>
          <c:showVal val="0"/>
          <c:showCatName val="0"/>
          <c:showSerName val="0"/>
          <c:showPercent val="0"/>
          <c:showBubbleSize val="0"/>
        </c:dLbls>
        <c:gapWidth val="100"/>
        <c:overlap val="-24"/>
        <c:axId val="648694352"/>
        <c:axId val="648695600"/>
      </c:barChart>
      <c:catAx>
        <c:axId val="6486943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48695600"/>
        <c:crosses val="autoZero"/>
        <c:auto val="1"/>
        <c:lblAlgn val="ctr"/>
        <c:lblOffset val="100"/>
        <c:noMultiLvlLbl val="0"/>
      </c:catAx>
      <c:valAx>
        <c:axId val="64869560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Range in Millions</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48694352"/>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1197"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Future Analysis of Bicycle Industry</a:t>
            </a:r>
          </a:p>
        </c:rich>
      </c:tx>
      <c:layout>
        <c:manualLayout>
          <c:xMode val="edge"/>
          <c:yMode val="edge"/>
          <c:x val="0.28016377093968781"/>
          <c:y val="2.9629629629629631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Sheet5!$A$7</c:f>
              <c:strCache>
                <c:ptCount val="1"/>
                <c:pt idx="0">
                  <c:v>Ebikes</c:v>
                </c:pt>
              </c:strCache>
            </c:strRef>
          </c:tx>
          <c:spPr>
            <a:ln w="34925" cap="rnd">
              <a:solidFill>
                <a:schemeClr val="accent3">
                  <a:shade val="76000"/>
                </a:schemeClr>
              </a:solidFill>
              <a:round/>
            </a:ln>
            <a:effectLst>
              <a:outerShdw blurRad="40000" dist="23000" dir="5400000" rotWithShape="0">
                <a:srgbClr val="000000">
                  <a:alpha val="35000"/>
                </a:srgbClr>
              </a:outerShdw>
            </a:effectLst>
          </c:spPr>
          <c:marker>
            <c:symbol val="none"/>
          </c:marker>
          <c:cat>
            <c:numRef>
              <c:f>Sheet5!$B$6:$E$6</c:f>
              <c:numCache>
                <c:formatCode>General</c:formatCode>
                <c:ptCount val="4"/>
                <c:pt idx="0">
                  <c:v>2015</c:v>
                </c:pt>
                <c:pt idx="1">
                  <c:v>2020</c:v>
                </c:pt>
                <c:pt idx="2">
                  <c:v>2025</c:v>
                </c:pt>
                <c:pt idx="3">
                  <c:v>2030</c:v>
                </c:pt>
              </c:numCache>
            </c:numRef>
          </c:cat>
          <c:val>
            <c:numRef>
              <c:f>Sheet5!$B$7:$E$7</c:f>
              <c:numCache>
                <c:formatCode>General</c:formatCode>
                <c:ptCount val="4"/>
                <c:pt idx="0">
                  <c:v>2050000</c:v>
                </c:pt>
                <c:pt idx="1">
                  <c:v>5600000</c:v>
                </c:pt>
                <c:pt idx="2">
                  <c:v>12200000</c:v>
                </c:pt>
                <c:pt idx="3">
                  <c:v>19000000</c:v>
                </c:pt>
              </c:numCache>
            </c:numRef>
          </c:val>
          <c:smooth val="0"/>
          <c:extLst>
            <c:ext xmlns:c16="http://schemas.microsoft.com/office/drawing/2014/chart" uri="{C3380CC4-5D6E-409C-BE32-E72D297353CC}">
              <c16:uniqueId val="{00000000-D58F-43C6-B16A-FF4637CF78A6}"/>
            </c:ext>
          </c:extLst>
        </c:ser>
        <c:ser>
          <c:idx val="1"/>
          <c:order val="1"/>
          <c:tx>
            <c:strRef>
              <c:f>Sheet5!$A$8</c:f>
              <c:strCache>
                <c:ptCount val="1"/>
                <c:pt idx="0">
                  <c:v>Pedalbikes</c:v>
                </c:pt>
              </c:strCache>
            </c:strRef>
          </c:tx>
          <c:spPr>
            <a:ln w="34925" cap="rnd">
              <a:solidFill>
                <a:schemeClr val="accent3">
                  <a:tint val="77000"/>
                </a:schemeClr>
              </a:solidFill>
              <a:round/>
            </a:ln>
            <a:effectLst>
              <a:outerShdw blurRad="40000" dist="23000" dir="5400000" rotWithShape="0">
                <a:srgbClr val="000000">
                  <a:alpha val="35000"/>
                </a:srgbClr>
              </a:outerShdw>
            </a:effectLst>
          </c:spPr>
          <c:marker>
            <c:symbol val="none"/>
          </c:marker>
          <c:cat>
            <c:numRef>
              <c:f>Sheet5!$B$6:$E$6</c:f>
              <c:numCache>
                <c:formatCode>General</c:formatCode>
                <c:ptCount val="4"/>
                <c:pt idx="0">
                  <c:v>2015</c:v>
                </c:pt>
                <c:pt idx="1">
                  <c:v>2020</c:v>
                </c:pt>
                <c:pt idx="2">
                  <c:v>2025</c:v>
                </c:pt>
                <c:pt idx="3">
                  <c:v>2030</c:v>
                </c:pt>
              </c:numCache>
            </c:numRef>
          </c:cat>
          <c:val>
            <c:numRef>
              <c:f>Sheet5!$B$8:$E$8</c:f>
              <c:numCache>
                <c:formatCode>General</c:formatCode>
                <c:ptCount val="4"/>
                <c:pt idx="0">
                  <c:v>36000000</c:v>
                </c:pt>
                <c:pt idx="1">
                  <c:v>30000000</c:v>
                </c:pt>
                <c:pt idx="2">
                  <c:v>30500000</c:v>
                </c:pt>
                <c:pt idx="3">
                  <c:v>34000000</c:v>
                </c:pt>
              </c:numCache>
            </c:numRef>
          </c:val>
          <c:smooth val="0"/>
          <c:extLst>
            <c:ext xmlns:c16="http://schemas.microsoft.com/office/drawing/2014/chart" uri="{C3380CC4-5D6E-409C-BE32-E72D297353CC}">
              <c16:uniqueId val="{00000001-D58F-43C6-B16A-FF4637CF78A6}"/>
            </c:ext>
          </c:extLst>
        </c:ser>
        <c:dLbls>
          <c:showLegendKey val="0"/>
          <c:showVal val="0"/>
          <c:showCatName val="0"/>
          <c:showSerName val="0"/>
          <c:showPercent val="0"/>
          <c:showBubbleSize val="0"/>
        </c:dLbls>
        <c:smooth val="0"/>
        <c:axId val="500876655"/>
        <c:axId val="500885391"/>
      </c:lineChart>
      <c:catAx>
        <c:axId val="500876655"/>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00885391"/>
        <c:crosses val="autoZero"/>
        <c:auto val="1"/>
        <c:lblAlgn val="ctr"/>
        <c:lblOffset val="100"/>
        <c:noMultiLvlLbl val="0"/>
      </c:catAx>
      <c:valAx>
        <c:axId val="500885391"/>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Range</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lt1">
                    <a:lumMod val="85000"/>
                  </a:schemeClr>
                </a:solidFill>
                <a:latin typeface="+mn-lt"/>
                <a:ea typeface="+mn-ea"/>
                <a:cs typeface="+mn-cs"/>
              </a:defRPr>
            </a:pPr>
            <a:endParaRPr lang="en-US"/>
          </a:p>
        </c:txPr>
        <c:crossAx val="500876655"/>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1400" b="1"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5585573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105585573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558557311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10558557311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558557311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10558557311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19"/>
          <p:cNvGrpSpPr/>
          <p:nvPr/>
        </p:nvGrpSpPr>
        <p:grpSpPr>
          <a:xfrm>
            <a:off x="0" y="-8467"/>
            <a:ext cx="12192000" cy="6866467"/>
            <a:chOff x="0" y="-8467"/>
            <a:chExt cx="12192000" cy="6866467"/>
          </a:xfrm>
        </p:grpSpPr>
        <p:cxnSp>
          <p:nvCxnSpPr>
            <p:cNvPr id="24" name="Google Shape;24;p19"/>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 name="Google Shape;25;p19"/>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 name="Google Shape;26;p19"/>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19"/>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19"/>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9"/>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477B2">
                <a:alpha val="69803"/>
              </a:srgbClr>
            </a:solidFill>
            <a:ln>
              <a:noFill/>
            </a:ln>
          </p:spPr>
        </p:sp>
        <p:sp>
          <p:nvSpPr>
            <p:cNvPr id="30" name="Google Shape;30;p19"/>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8FA1CF">
                <a:alpha val="69803"/>
              </a:srgbClr>
            </a:solidFill>
            <a:ln>
              <a:noFill/>
            </a:ln>
          </p:spPr>
        </p:sp>
        <p:sp>
          <p:nvSpPr>
            <p:cNvPr id="31" name="Google Shape;31;p19"/>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19"/>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9"/>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19"/>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9"/>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6" name="Google Shape;36;p1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28"/>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8"/>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3" name="Google Shape;93;p2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29"/>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9"/>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29"/>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0" name="Google Shape;100;p2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29"/>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8FA1CF"/>
                </a:solidFill>
                <a:latin typeface="Arial"/>
                <a:ea typeface="Arial"/>
                <a:cs typeface="Arial"/>
                <a:sym typeface="Arial"/>
              </a:rPr>
              <a:t>“</a:t>
            </a:r>
            <a:endParaRPr/>
          </a:p>
        </p:txBody>
      </p:sp>
      <p:sp>
        <p:nvSpPr>
          <p:cNvPr id="104" name="Google Shape;104;p29"/>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8FA1CF"/>
                </a:solidFill>
                <a:latin typeface="Arial"/>
                <a:ea typeface="Arial"/>
                <a:cs typeface="Arial"/>
                <a:sym typeface="Arial"/>
              </a:rPr>
              <a:t>”</a:t>
            </a:r>
            <a:endParaRPr sz="1800">
              <a:solidFill>
                <a:srgbClr val="8FA1C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30"/>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0"/>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8" name="Google Shape;108;p3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31"/>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1"/>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31"/>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5" name="Google Shape;115;p3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31"/>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8FA1CF"/>
                </a:solidFill>
                <a:latin typeface="Arial"/>
                <a:ea typeface="Arial"/>
                <a:cs typeface="Arial"/>
                <a:sym typeface="Arial"/>
              </a:rPr>
              <a:t>“</a:t>
            </a:r>
            <a:endParaRPr/>
          </a:p>
        </p:txBody>
      </p:sp>
      <p:sp>
        <p:nvSpPr>
          <p:cNvPr id="119" name="Google Shape;119;p31"/>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8FA1CF"/>
                </a:solidFill>
                <a:latin typeface="Arial"/>
                <a:ea typeface="Arial"/>
                <a:cs typeface="Arial"/>
                <a:sym typeface="Arial"/>
              </a:rPr>
              <a:t>”</a:t>
            </a:r>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32"/>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2"/>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32"/>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4" name="Google Shape;124;p3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3"/>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3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34"/>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4"/>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3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2" name="Google Shape;42;p2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23"/>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3"/>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7" name="Google Shape;57;p2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0"/>
        <p:cNvGrpSpPr/>
        <p:nvPr/>
      </p:nvGrpSpPr>
      <p:grpSpPr>
        <a:xfrm>
          <a:off x="0" y="0"/>
          <a:ext cx="0" cy="0"/>
          <a:chOff x="0" y="0"/>
          <a:chExt cx="0" cy="0"/>
        </a:xfrm>
      </p:grpSpPr>
      <p:sp>
        <p:nvSpPr>
          <p:cNvPr id="61" name="Google Shape;61;p2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4"/>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3" name="Google Shape;63;p24"/>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2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7"/>
        <p:cNvGrpSpPr/>
        <p:nvPr/>
      </p:nvGrpSpPr>
      <p:grpSpPr>
        <a:xfrm>
          <a:off x="0" y="0"/>
          <a:ext cx="0" cy="0"/>
          <a:chOff x="0" y="0"/>
          <a:chExt cx="0" cy="0"/>
        </a:xfrm>
      </p:grpSpPr>
      <p:sp>
        <p:nvSpPr>
          <p:cNvPr id="68" name="Google Shape;68;p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5"/>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70" name="Google Shape;70;p25"/>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1" name="Google Shape;71;p25"/>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72" name="Google Shape;72;p25"/>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3" name="Google Shape;73;p2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26"/>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26"/>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0" name="Google Shape;80;p2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27"/>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7"/>
          <p:cNvSpPr>
            <a:spLocks noGrp="1"/>
          </p:cNvSpPr>
          <p:nvPr>
            <p:ph type="pic" idx="2"/>
          </p:nvPr>
        </p:nvSpPr>
        <p:spPr>
          <a:xfrm>
            <a:off x="677334" y="609600"/>
            <a:ext cx="8596668" cy="3845718"/>
          </a:xfrm>
          <a:prstGeom prst="rect">
            <a:avLst/>
          </a:prstGeom>
          <a:noFill/>
          <a:ln>
            <a:noFill/>
          </a:ln>
        </p:spPr>
      </p:sp>
      <p:sp>
        <p:nvSpPr>
          <p:cNvPr id="86" name="Google Shape;86;p27"/>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7" name="Google Shape;87;p2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8"/>
          <p:cNvGrpSpPr/>
          <p:nvPr/>
        </p:nvGrpSpPr>
        <p:grpSpPr>
          <a:xfrm>
            <a:off x="0" y="-8467"/>
            <a:ext cx="12192000" cy="6866467"/>
            <a:chOff x="0" y="-8467"/>
            <a:chExt cx="12192000" cy="6866467"/>
          </a:xfrm>
        </p:grpSpPr>
        <p:cxnSp>
          <p:nvCxnSpPr>
            <p:cNvPr id="7" name="Google Shape;7;p18"/>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18"/>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18"/>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8"/>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8"/>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8"/>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477B2">
                <a:alpha val="69803"/>
              </a:srgbClr>
            </a:solidFill>
            <a:ln>
              <a:noFill/>
            </a:ln>
          </p:spPr>
        </p:sp>
        <p:sp>
          <p:nvSpPr>
            <p:cNvPr id="13" name="Google Shape;13;p18"/>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8FA1CF">
                <a:alpha val="69803"/>
              </a:srgbClr>
            </a:solidFill>
            <a:ln>
              <a:noFill/>
            </a:ln>
          </p:spPr>
        </p:sp>
        <p:sp>
          <p:nvSpPr>
            <p:cNvPr id="14" name="Google Shape;14;p18"/>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8"/>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8"/>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18"/>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1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1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1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hyperlink" Target="https://www.marketingmind.in/top-10-brands-bicycle-brands-in-india-2020/" TargetMode="External"/><Relationship Id="rId2" Type="http://schemas.openxmlformats.org/officeDocument/2006/relationships/hyperlink" Target="https://www.indiatoday.in/business/story/india-s-bicycle-market-on-a-fast-track-amid-pandemic-1717273-2020-09-01" TargetMode="External"/><Relationship Id="rId1" Type="http://schemas.openxmlformats.org/officeDocument/2006/relationships/slideLayout" Target="../slideLayouts/slideLayout2.xml"/><Relationship Id="rId5" Type="http://schemas.openxmlformats.org/officeDocument/2006/relationships/hyperlink" Target="https://aicma.org/" TargetMode="External"/><Relationship Id="rId4" Type="http://schemas.openxmlformats.org/officeDocument/2006/relationships/hyperlink" Target="https://www.businesstoday.in/latest/economy-politics/story/cycle-sales-in-india-double-in-last-5-months-amid-pandemic-275656-2020-10-1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10558557311_0_0"/>
          <p:cNvSpPr txBox="1">
            <a:spLocks noGrp="1"/>
          </p:cNvSpPr>
          <p:nvPr>
            <p:ph type="ctrTitle"/>
          </p:nvPr>
        </p:nvSpPr>
        <p:spPr>
          <a:xfrm>
            <a:off x="75" y="251800"/>
            <a:ext cx="12192000" cy="1605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121429"/>
              </a:buClr>
              <a:buSzPct val="100000"/>
              <a:buFont typeface="Trebuchet MS"/>
              <a:buNone/>
            </a:pPr>
            <a:r>
              <a:rPr lang="en-US" sz="4400" b="1" dirty="0">
                <a:solidFill>
                  <a:schemeClr val="dk1"/>
                </a:solidFill>
              </a:rPr>
              <a:t>FUTURE OF CYCLE INDUSTRY IN INDIA</a:t>
            </a:r>
            <a:endParaRPr sz="4400" b="1" dirty="0">
              <a:solidFill>
                <a:schemeClr val="dk1"/>
              </a:solidFill>
            </a:endParaRPr>
          </a:p>
        </p:txBody>
      </p:sp>
      <p:sp>
        <p:nvSpPr>
          <p:cNvPr id="144" name="Google Shape;144;g10558557311_0_0"/>
          <p:cNvSpPr txBox="1"/>
          <p:nvPr/>
        </p:nvSpPr>
        <p:spPr>
          <a:xfrm>
            <a:off x="7860600" y="1997550"/>
            <a:ext cx="4187100" cy="4109700"/>
          </a:xfrm>
          <a:prstGeom prst="rect">
            <a:avLst/>
          </a:prstGeom>
          <a:solidFill>
            <a:schemeClr val="bg2">
              <a:lumMod val="20000"/>
              <a:lumOff val="80000"/>
            </a:scheme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chemeClr val="dk1"/>
                </a:solidFill>
                <a:latin typeface="Calibri"/>
                <a:ea typeface="Calibri"/>
                <a:cs typeface="Calibri"/>
                <a:sym typeface="Calibri"/>
              </a:rPr>
              <a:t>1. MAYAS MAHAJAN (21MBA7177)</a:t>
            </a:r>
            <a:endParaRPr sz="1800" dirty="0">
              <a:solidFill>
                <a:schemeClr val="dk1"/>
              </a:solidFill>
              <a:latin typeface="Trebuchet MS"/>
              <a:ea typeface="Trebuchet MS"/>
              <a:cs typeface="Trebuchet MS"/>
              <a:sym typeface="Trebuchet MS"/>
            </a:endParaRPr>
          </a:p>
          <a:p>
            <a:pPr marL="0" lvl="0" indent="0" algn="l" rtl="0">
              <a:spcBef>
                <a:spcPts val="1000"/>
              </a:spcBef>
              <a:spcAft>
                <a:spcPts val="0"/>
              </a:spcAft>
              <a:buNone/>
            </a:pPr>
            <a:r>
              <a:rPr lang="en-US" sz="1800" b="1" dirty="0">
                <a:solidFill>
                  <a:schemeClr val="dk1"/>
                </a:solidFill>
                <a:latin typeface="Calibri"/>
                <a:ea typeface="Calibri"/>
                <a:cs typeface="Calibri"/>
                <a:sym typeface="Calibri"/>
              </a:rPr>
              <a:t>2. SATYAJIT MOHAN (21MBA7145)</a:t>
            </a:r>
            <a:endParaRPr sz="1800" dirty="0">
              <a:solidFill>
                <a:schemeClr val="dk1"/>
              </a:solidFill>
              <a:latin typeface="Trebuchet MS"/>
              <a:ea typeface="Trebuchet MS"/>
              <a:cs typeface="Trebuchet MS"/>
              <a:sym typeface="Trebuchet MS"/>
            </a:endParaRPr>
          </a:p>
          <a:p>
            <a:pPr marL="0" lvl="0" indent="0" algn="l" rtl="0">
              <a:spcBef>
                <a:spcPts val="1000"/>
              </a:spcBef>
              <a:spcAft>
                <a:spcPts val="0"/>
              </a:spcAft>
              <a:buNone/>
            </a:pPr>
            <a:r>
              <a:rPr lang="en-US" sz="1800" b="1" dirty="0">
                <a:solidFill>
                  <a:schemeClr val="dk1"/>
                </a:solidFill>
                <a:latin typeface="Calibri"/>
                <a:ea typeface="Calibri"/>
                <a:cs typeface="Calibri"/>
                <a:sym typeface="Calibri"/>
              </a:rPr>
              <a:t>3. AMISHA GUPTA (21MBA7191)</a:t>
            </a:r>
            <a:endParaRPr sz="1800" dirty="0">
              <a:solidFill>
                <a:schemeClr val="dk1"/>
              </a:solidFill>
              <a:latin typeface="Trebuchet MS"/>
              <a:ea typeface="Trebuchet MS"/>
              <a:cs typeface="Trebuchet MS"/>
              <a:sym typeface="Trebuchet MS"/>
            </a:endParaRPr>
          </a:p>
          <a:p>
            <a:pPr marL="0" lvl="0" indent="0" algn="l" rtl="0">
              <a:spcBef>
                <a:spcPts val="1000"/>
              </a:spcBef>
              <a:spcAft>
                <a:spcPts val="0"/>
              </a:spcAft>
              <a:buNone/>
            </a:pPr>
            <a:r>
              <a:rPr lang="en-US" sz="1800" b="1" dirty="0">
                <a:solidFill>
                  <a:schemeClr val="dk1"/>
                </a:solidFill>
                <a:latin typeface="Calibri"/>
                <a:ea typeface="Calibri"/>
                <a:cs typeface="Calibri"/>
                <a:sym typeface="Calibri"/>
              </a:rPr>
              <a:t>4. KUDRAT (21MBA7135) </a:t>
            </a:r>
            <a:endParaRPr sz="1800" dirty="0">
              <a:solidFill>
                <a:schemeClr val="dk1"/>
              </a:solidFill>
              <a:latin typeface="Trebuchet MS"/>
              <a:ea typeface="Trebuchet MS"/>
              <a:cs typeface="Trebuchet MS"/>
              <a:sym typeface="Trebuchet MS"/>
            </a:endParaRPr>
          </a:p>
          <a:p>
            <a:pPr marL="0" lvl="0" indent="0" algn="l" rtl="0">
              <a:spcBef>
                <a:spcPts val="1000"/>
              </a:spcBef>
              <a:spcAft>
                <a:spcPts val="0"/>
              </a:spcAft>
              <a:buNone/>
            </a:pPr>
            <a:r>
              <a:rPr lang="en-US" sz="1800" b="1" dirty="0">
                <a:solidFill>
                  <a:schemeClr val="dk1"/>
                </a:solidFill>
                <a:latin typeface="Calibri"/>
                <a:ea typeface="Calibri"/>
                <a:cs typeface="Calibri"/>
                <a:sym typeface="Calibri"/>
              </a:rPr>
              <a:t>5. SADIQ ULLAH HAMDARD (21MBA7194)</a:t>
            </a:r>
            <a:endParaRPr sz="1800" b="1" dirty="0">
              <a:solidFill>
                <a:schemeClr val="dk1"/>
              </a:solidFill>
              <a:latin typeface="Calibri"/>
              <a:ea typeface="Calibri"/>
              <a:cs typeface="Calibri"/>
              <a:sym typeface="Calibri"/>
            </a:endParaRPr>
          </a:p>
          <a:p>
            <a:pPr marL="0" lvl="0" indent="0" algn="l" rtl="0">
              <a:spcBef>
                <a:spcPts val="1000"/>
              </a:spcBef>
              <a:spcAft>
                <a:spcPts val="0"/>
              </a:spcAft>
              <a:buClr>
                <a:schemeClr val="accent1"/>
              </a:buClr>
              <a:buSzPts val="1760"/>
              <a:buFont typeface="Noto Sans Symbols"/>
              <a:buNone/>
            </a:pPr>
            <a:r>
              <a:rPr lang="en-US" sz="1800" b="1" dirty="0">
                <a:solidFill>
                  <a:schemeClr val="dk1"/>
                </a:solidFill>
                <a:latin typeface="Calibri"/>
                <a:ea typeface="Calibri"/>
                <a:cs typeface="Calibri"/>
                <a:sym typeface="Calibri"/>
              </a:rPr>
              <a:t>6. MONICA(21MBA7152)</a:t>
            </a:r>
            <a:endParaRPr sz="1800" dirty="0">
              <a:solidFill>
                <a:schemeClr val="dk1"/>
              </a:solidFill>
            </a:endParaRPr>
          </a:p>
          <a:p>
            <a:pPr marL="0" lvl="0" indent="0" algn="l" rtl="0">
              <a:spcBef>
                <a:spcPts val="1000"/>
              </a:spcBef>
              <a:spcAft>
                <a:spcPts val="0"/>
              </a:spcAft>
              <a:buClr>
                <a:schemeClr val="accent1"/>
              </a:buClr>
              <a:buSzPts val="1760"/>
              <a:buFont typeface="Noto Sans Symbols"/>
              <a:buNone/>
            </a:pPr>
            <a:r>
              <a:rPr lang="en-US" sz="1800" b="1" dirty="0">
                <a:solidFill>
                  <a:schemeClr val="dk1"/>
                </a:solidFill>
                <a:latin typeface="Calibri"/>
                <a:ea typeface="Calibri"/>
                <a:cs typeface="Calibri"/>
                <a:sym typeface="Calibri"/>
              </a:rPr>
              <a:t>7. DEEKSHA SINGH (21MBA7188)</a:t>
            </a:r>
            <a:endParaRPr sz="1800" dirty="0">
              <a:solidFill>
                <a:schemeClr val="dk1"/>
              </a:solidFill>
            </a:endParaRPr>
          </a:p>
          <a:p>
            <a:pPr marL="0" lvl="0" indent="0" algn="l" rtl="0">
              <a:spcBef>
                <a:spcPts val="1000"/>
              </a:spcBef>
              <a:spcAft>
                <a:spcPts val="0"/>
              </a:spcAft>
              <a:buClr>
                <a:schemeClr val="accent1"/>
              </a:buClr>
              <a:buSzPts val="1760"/>
              <a:buFont typeface="Noto Sans Symbols"/>
              <a:buNone/>
            </a:pPr>
            <a:r>
              <a:rPr lang="en-US" sz="1800" b="1" dirty="0">
                <a:solidFill>
                  <a:schemeClr val="dk1"/>
                </a:solidFill>
                <a:latin typeface="Calibri"/>
                <a:ea typeface="Calibri"/>
                <a:cs typeface="Calibri"/>
                <a:sym typeface="Calibri"/>
              </a:rPr>
              <a:t>8. PRAJWAL SINGH (21MBA7149)</a:t>
            </a:r>
            <a:endParaRPr sz="1800" dirty="0">
              <a:solidFill>
                <a:schemeClr val="dk1"/>
              </a:solidFill>
            </a:endParaRPr>
          </a:p>
          <a:p>
            <a:pPr marL="0" lvl="0" indent="0" algn="l" rtl="0">
              <a:spcBef>
                <a:spcPts val="1000"/>
              </a:spcBef>
              <a:spcAft>
                <a:spcPts val="0"/>
              </a:spcAft>
              <a:buClr>
                <a:schemeClr val="accent1"/>
              </a:buClr>
              <a:buSzPts val="1760"/>
              <a:buFont typeface="Noto Sans Symbols"/>
              <a:buNone/>
            </a:pPr>
            <a:r>
              <a:rPr lang="en-US" sz="1800" b="1" dirty="0">
                <a:solidFill>
                  <a:schemeClr val="dk1"/>
                </a:solidFill>
                <a:latin typeface="Calibri"/>
                <a:ea typeface="Calibri"/>
                <a:cs typeface="Calibri"/>
                <a:sym typeface="Calibri"/>
              </a:rPr>
              <a:t>9. YASHBIR SINGH (21MBA7155)</a:t>
            </a:r>
            <a:endParaRPr sz="1800" dirty="0">
              <a:solidFill>
                <a:schemeClr val="dk1"/>
              </a:solidFill>
            </a:endParaRPr>
          </a:p>
          <a:p>
            <a:pPr marL="0" lvl="0" indent="0" algn="l" rtl="0">
              <a:spcBef>
                <a:spcPts val="1000"/>
              </a:spcBef>
              <a:spcAft>
                <a:spcPts val="1000"/>
              </a:spcAft>
              <a:buNone/>
            </a:pPr>
            <a:r>
              <a:rPr lang="en-US" sz="1800" b="1" dirty="0">
                <a:solidFill>
                  <a:schemeClr val="dk1"/>
                </a:solidFill>
                <a:latin typeface="Calibri"/>
                <a:ea typeface="Calibri"/>
                <a:cs typeface="Calibri"/>
                <a:sym typeface="Calibri"/>
              </a:rPr>
              <a:t>10. HONEY ARORA (21MBA7160)</a:t>
            </a:r>
            <a:endParaRPr sz="1800" b="1" dirty="0">
              <a:solidFill>
                <a:schemeClr val="dk1"/>
              </a:solidFill>
              <a:latin typeface="Calibri"/>
              <a:ea typeface="Calibri"/>
              <a:cs typeface="Calibri"/>
              <a:sym typeface="Calibri"/>
            </a:endParaRPr>
          </a:p>
        </p:txBody>
      </p:sp>
      <p:pic>
        <p:nvPicPr>
          <p:cNvPr id="145" name="Google Shape;145;g10558557311_0_0"/>
          <p:cNvPicPr preferRelativeResize="0"/>
          <p:nvPr/>
        </p:nvPicPr>
        <p:blipFill>
          <a:blip r:embed="rId3">
            <a:alphaModFix/>
          </a:blip>
          <a:stretch>
            <a:fillRect/>
          </a:stretch>
        </p:blipFill>
        <p:spPr>
          <a:xfrm>
            <a:off x="813577" y="1857100"/>
            <a:ext cx="6174774" cy="4109700"/>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circle(in)">
                                      <p:cBhvr>
                                        <p:cTn id="7" dur="2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144">
                                            <p:txEl>
                                              <p:pRg st="0" end="0"/>
                                            </p:txEl>
                                          </p:spTgt>
                                        </p:tgtEl>
                                        <p:attrNameLst>
                                          <p:attrName>r</p:attrName>
                                        </p:attrNameLst>
                                      </p:cBhvr>
                                    </p:animRot>
                                    <p:animRot by="-240000">
                                      <p:cBhvr>
                                        <p:cTn id="12" dur="200" fill="hold">
                                          <p:stCondLst>
                                            <p:cond delay="200"/>
                                          </p:stCondLst>
                                        </p:cTn>
                                        <p:tgtEl>
                                          <p:spTgt spid="144">
                                            <p:txEl>
                                              <p:pRg st="0" end="0"/>
                                            </p:txEl>
                                          </p:spTgt>
                                        </p:tgtEl>
                                        <p:attrNameLst>
                                          <p:attrName>r</p:attrName>
                                        </p:attrNameLst>
                                      </p:cBhvr>
                                    </p:animRot>
                                    <p:animRot by="240000">
                                      <p:cBhvr>
                                        <p:cTn id="13" dur="200" fill="hold">
                                          <p:stCondLst>
                                            <p:cond delay="400"/>
                                          </p:stCondLst>
                                        </p:cTn>
                                        <p:tgtEl>
                                          <p:spTgt spid="144">
                                            <p:txEl>
                                              <p:pRg st="0" end="0"/>
                                            </p:txEl>
                                          </p:spTgt>
                                        </p:tgtEl>
                                        <p:attrNameLst>
                                          <p:attrName>r</p:attrName>
                                        </p:attrNameLst>
                                      </p:cBhvr>
                                    </p:animRot>
                                    <p:animRot by="-240000">
                                      <p:cBhvr>
                                        <p:cTn id="14" dur="200" fill="hold">
                                          <p:stCondLst>
                                            <p:cond delay="600"/>
                                          </p:stCondLst>
                                        </p:cTn>
                                        <p:tgtEl>
                                          <p:spTgt spid="144">
                                            <p:txEl>
                                              <p:pRg st="0" end="0"/>
                                            </p:txEl>
                                          </p:spTgt>
                                        </p:tgtEl>
                                        <p:attrNameLst>
                                          <p:attrName>r</p:attrName>
                                        </p:attrNameLst>
                                      </p:cBhvr>
                                    </p:animRot>
                                    <p:animRot by="120000">
                                      <p:cBhvr>
                                        <p:cTn id="15" dur="200" fill="hold">
                                          <p:stCondLst>
                                            <p:cond delay="800"/>
                                          </p:stCondLst>
                                        </p:cTn>
                                        <p:tgtEl>
                                          <p:spTgt spid="144">
                                            <p:txEl>
                                              <p:pRg st="0" end="0"/>
                                            </p:txEl>
                                          </p:spTgt>
                                        </p:tgtEl>
                                        <p:attrNameLst>
                                          <p:attrName>r</p:attrName>
                                        </p:attrNameLst>
                                      </p:cBhvr>
                                    </p:animRot>
                                  </p:childTnLst>
                                </p:cTn>
                              </p:par>
                              <p:par>
                                <p:cTn id="16" presetID="32" presetClass="emph" presetSubtype="0" fill="hold" nodeType="withEffect">
                                  <p:stCondLst>
                                    <p:cond delay="0"/>
                                  </p:stCondLst>
                                  <p:childTnLst>
                                    <p:animRot by="120000">
                                      <p:cBhvr>
                                        <p:cTn id="17" dur="100" fill="hold">
                                          <p:stCondLst>
                                            <p:cond delay="0"/>
                                          </p:stCondLst>
                                        </p:cTn>
                                        <p:tgtEl>
                                          <p:spTgt spid="144">
                                            <p:txEl>
                                              <p:pRg st="1" end="1"/>
                                            </p:txEl>
                                          </p:spTgt>
                                        </p:tgtEl>
                                        <p:attrNameLst>
                                          <p:attrName>r</p:attrName>
                                        </p:attrNameLst>
                                      </p:cBhvr>
                                    </p:animRot>
                                    <p:animRot by="-240000">
                                      <p:cBhvr>
                                        <p:cTn id="18" dur="200" fill="hold">
                                          <p:stCondLst>
                                            <p:cond delay="200"/>
                                          </p:stCondLst>
                                        </p:cTn>
                                        <p:tgtEl>
                                          <p:spTgt spid="144">
                                            <p:txEl>
                                              <p:pRg st="1" end="1"/>
                                            </p:txEl>
                                          </p:spTgt>
                                        </p:tgtEl>
                                        <p:attrNameLst>
                                          <p:attrName>r</p:attrName>
                                        </p:attrNameLst>
                                      </p:cBhvr>
                                    </p:animRot>
                                    <p:animRot by="240000">
                                      <p:cBhvr>
                                        <p:cTn id="19" dur="200" fill="hold">
                                          <p:stCondLst>
                                            <p:cond delay="400"/>
                                          </p:stCondLst>
                                        </p:cTn>
                                        <p:tgtEl>
                                          <p:spTgt spid="144">
                                            <p:txEl>
                                              <p:pRg st="1" end="1"/>
                                            </p:txEl>
                                          </p:spTgt>
                                        </p:tgtEl>
                                        <p:attrNameLst>
                                          <p:attrName>r</p:attrName>
                                        </p:attrNameLst>
                                      </p:cBhvr>
                                    </p:animRot>
                                    <p:animRot by="-240000">
                                      <p:cBhvr>
                                        <p:cTn id="20" dur="200" fill="hold">
                                          <p:stCondLst>
                                            <p:cond delay="600"/>
                                          </p:stCondLst>
                                        </p:cTn>
                                        <p:tgtEl>
                                          <p:spTgt spid="144">
                                            <p:txEl>
                                              <p:pRg st="1" end="1"/>
                                            </p:txEl>
                                          </p:spTgt>
                                        </p:tgtEl>
                                        <p:attrNameLst>
                                          <p:attrName>r</p:attrName>
                                        </p:attrNameLst>
                                      </p:cBhvr>
                                    </p:animRot>
                                    <p:animRot by="120000">
                                      <p:cBhvr>
                                        <p:cTn id="21" dur="200" fill="hold">
                                          <p:stCondLst>
                                            <p:cond delay="800"/>
                                          </p:stCondLst>
                                        </p:cTn>
                                        <p:tgtEl>
                                          <p:spTgt spid="144">
                                            <p:txEl>
                                              <p:pRg st="1" end="1"/>
                                            </p:txEl>
                                          </p:spTgt>
                                        </p:tgtEl>
                                        <p:attrNameLst>
                                          <p:attrName>r</p:attrName>
                                        </p:attrNameLst>
                                      </p:cBhvr>
                                    </p:animRot>
                                  </p:childTnLst>
                                </p:cTn>
                              </p:par>
                              <p:par>
                                <p:cTn id="22" presetID="32" presetClass="emph" presetSubtype="0" fill="hold" nodeType="withEffect">
                                  <p:stCondLst>
                                    <p:cond delay="0"/>
                                  </p:stCondLst>
                                  <p:childTnLst>
                                    <p:animRot by="120000">
                                      <p:cBhvr>
                                        <p:cTn id="23" dur="100" fill="hold">
                                          <p:stCondLst>
                                            <p:cond delay="0"/>
                                          </p:stCondLst>
                                        </p:cTn>
                                        <p:tgtEl>
                                          <p:spTgt spid="144">
                                            <p:txEl>
                                              <p:pRg st="2" end="2"/>
                                            </p:txEl>
                                          </p:spTgt>
                                        </p:tgtEl>
                                        <p:attrNameLst>
                                          <p:attrName>r</p:attrName>
                                        </p:attrNameLst>
                                      </p:cBhvr>
                                    </p:animRot>
                                    <p:animRot by="-240000">
                                      <p:cBhvr>
                                        <p:cTn id="24" dur="200" fill="hold">
                                          <p:stCondLst>
                                            <p:cond delay="200"/>
                                          </p:stCondLst>
                                        </p:cTn>
                                        <p:tgtEl>
                                          <p:spTgt spid="144">
                                            <p:txEl>
                                              <p:pRg st="2" end="2"/>
                                            </p:txEl>
                                          </p:spTgt>
                                        </p:tgtEl>
                                        <p:attrNameLst>
                                          <p:attrName>r</p:attrName>
                                        </p:attrNameLst>
                                      </p:cBhvr>
                                    </p:animRot>
                                    <p:animRot by="240000">
                                      <p:cBhvr>
                                        <p:cTn id="25" dur="200" fill="hold">
                                          <p:stCondLst>
                                            <p:cond delay="400"/>
                                          </p:stCondLst>
                                        </p:cTn>
                                        <p:tgtEl>
                                          <p:spTgt spid="144">
                                            <p:txEl>
                                              <p:pRg st="2" end="2"/>
                                            </p:txEl>
                                          </p:spTgt>
                                        </p:tgtEl>
                                        <p:attrNameLst>
                                          <p:attrName>r</p:attrName>
                                        </p:attrNameLst>
                                      </p:cBhvr>
                                    </p:animRot>
                                    <p:animRot by="-240000">
                                      <p:cBhvr>
                                        <p:cTn id="26" dur="200" fill="hold">
                                          <p:stCondLst>
                                            <p:cond delay="600"/>
                                          </p:stCondLst>
                                        </p:cTn>
                                        <p:tgtEl>
                                          <p:spTgt spid="144">
                                            <p:txEl>
                                              <p:pRg st="2" end="2"/>
                                            </p:txEl>
                                          </p:spTgt>
                                        </p:tgtEl>
                                        <p:attrNameLst>
                                          <p:attrName>r</p:attrName>
                                        </p:attrNameLst>
                                      </p:cBhvr>
                                    </p:animRot>
                                    <p:animRot by="120000">
                                      <p:cBhvr>
                                        <p:cTn id="27" dur="200" fill="hold">
                                          <p:stCondLst>
                                            <p:cond delay="800"/>
                                          </p:stCondLst>
                                        </p:cTn>
                                        <p:tgtEl>
                                          <p:spTgt spid="144">
                                            <p:txEl>
                                              <p:pRg st="2" end="2"/>
                                            </p:txEl>
                                          </p:spTgt>
                                        </p:tgtEl>
                                        <p:attrNameLst>
                                          <p:attrName>r</p:attrName>
                                        </p:attrNameLst>
                                      </p:cBhvr>
                                    </p:animRot>
                                  </p:childTnLst>
                                </p:cTn>
                              </p:par>
                              <p:par>
                                <p:cTn id="28" presetID="32" presetClass="emph" presetSubtype="0" fill="hold" nodeType="withEffect">
                                  <p:stCondLst>
                                    <p:cond delay="0"/>
                                  </p:stCondLst>
                                  <p:childTnLst>
                                    <p:animRot by="120000">
                                      <p:cBhvr>
                                        <p:cTn id="29" dur="100" fill="hold">
                                          <p:stCondLst>
                                            <p:cond delay="0"/>
                                          </p:stCondLst>
                                        </p:cTn>
                                        <p:tgtEl>
                                          <p:spTgt spid="144">
                                            <p:txEl>
                                              <p:pRg st="3" end="3"/>
                                            </p:txEl>
                                          </p:spTgt>
                                        </p:tgtEl>
                                        <p:attrNameLst>
                                          <p:attrName>r</p:attrName>
                                        </p:attrNameLst>
                                      </p:cBhvr>
                                    </p:animRot>
                                    <p:animRot by="-240000">
                                      <p:cBhvr>
                                        <p:cTn id="30" dur="200" fill="hold">
                                          <p:stCondLst>
                                            <p:cond delay="200"/>
                                          </p:stCondLst>
                                        </p:cTn>
                                        <p:tgtEl>
                                          <p:spTgt spid="144">
                                            <p:txEl>
                                              <p:pRg st="3" end="3"/>
                                            </p:txEl>
                                          </p:spTgt>
                                        </p:tgtEl>
                                        <p:attrNameLst>
                                          <p:attrName>r</p:attrName>
                                        </p:attrNameLst>
                                      </p:cBhvr>
                                    </p:animRot>
                                    <p:animRot by="240000">
                                      <p:cBhvr>
                                        <p:cTn id="31" dur="200" fill="hold">
                                          <p:stCondLst>
                                            <p:cond delay="400"/>
                                          </p:stCondLst>
                                        </p:cTn>
                                        <p:tgtEl>
                                          <p:spTgt spid="144">
                                            <p:txEl>
                                              <p:pRg st="3" end="3"/>
                                            </p:txEl>
                                          </p:spTgt>
                                        </p:tgtEl>
                                        <p:attrNameLst>
                                          <p:attrName>r</p:attrName>
                                        </p:attrNameLst>
                                      </p:cBhvr>
                                    </p:animRot>
                                    <p:animRot by="-240000">
                                      <p:cBhvr>
                                        <p:cTn id="32" dur="200" fill="hold">
                                          <p:stCondLst>
                                            <p:cond delay="600"/>
                                          </p:stCondLst>
                                        </p:cTn>
                                        <p:tgtEl>
                                          <p:spTgt spid="144">
                                            <p:txEl>
                                              <p:pRg st="3" end="3"/>
                                            </p:txEl>
                                          </p:spTgt>
                                        </p:tgtEl>
                                        <p:attrNameLst>
                                          <p:attrName>r</p:attrName>
                                        </p:attrNameLst>
                                      </p:cBhvr>
                                    </p:animRot>
                                    <p:animRot by="120000">
                                      <p:cBhvr>
                                        <p:cTn id="33" dur="200" fill="hold">
                                          <p:stCondLst>
                                            <p:cond delay="800"/>
                                          </p:stCondLst>
                                        </p:cTn>
                                        <p:tgtEl>
                                          <p:spTgt spid="144">
                                            <p:txEl>
                                              <p:pRg st="3" end="3"/>
                                            </p:txEl>
                                          </p:spTgt>
                                        </p:tgtEl>
                                        <p:attrNameLst>
                                          <p:attrName>r</p:attrName>
                                        </p:attrNameLst>
                                      </p:cBhvr>
                                    </p:animRot>
                                  </p:childTnLst>
                                </p:cTn>
                              </p:par>
                              <p:par>
                                <p:cTn id="34" presetID="32" presetClass="emph" presetSubtype="0" fill="hold" nodeType="withEffect">
                                  <p:stCondLst>
                                    <p:cond delay="0"/>
                                  </p:stCondLst>
                                  <p:childTnLst>
                                    <p:animRot by="120000">
                                      <p:cBhvr>
                                        <p:cTn id="35" dur="100" fill="hold">
                                          <p:stCondLst>
                                            <p:cond delay="0"/>
                                          </p:stCondLst>
                                        </p:cTn>
                                        <p:tgtEl>
                                          <p:spTgt spid="144">
                                            <p:txEl>
                                              <p:pRg st="4" end="4"/>
                                            </p:txEl>
                                          </p:spTgt>
                                        </p:tgtEl>
                                        <p:attrNameLst>
                                          <p:attrName>r</p:attrName>
                                        </p:attrNameLst>
                                      </p:cBhvr>
                                    </p:animRot>
                                    <p:animRot by="-240000">
                                      <p:cBhvr>
                                        <p:cTn id="36" dur="200" fill="hold">
                                          <p:stCondLst>
                                            <p:cond delay="200"/>
                                          </p:stCondLst>
                                        </p:cTn>
                                        <p:tgtEl>
                                          <p:spTgt spid="144">
                                            <p:txEl>
                                              <p:pRg st="4" end="4"/>
                                            </p:txEl>
                                          </p:spTgt>
                                        </p:tgtEl>
                                        <p:attrNameLst>
                                          <p:attrName>r</p:attrName>
                                        </p:attrNameLst>
                                      </p:cBhvr>
                                    </p:animRot>
                                    <p:animRot by="240000">
                                      <p:cBhvr>
                                        <p:cTn id="37" dur="200" fill="hold">
                                          <p:stCondLst>
                                            <p:cond delay="400"/>
                                          </p:stCondLst>
                                        </p:cTn>
                                        <p:tgtEl>
                                          <p:spTgt spid="144">
                                            <p:txEl>
                                              <p:pRg st="4" end="4"/>
                                            </p:txEl>
                                          </p:spTgt>
                                        </p:tgtEl>
                                        <p:attrNameLst>
                                          <p:attrName>r</p:attrName>
                                        </p:attrNameLst>
                                      </p:cBhvr>
                                    </p:animRot>
                                    <p:animRot by="-240000">
                                      <p:cBhvr>
                                        <p:cTn id="38" dur="200" fill="hold">
                                          <p:stCondLst>
                                            <p:cond delay="600"/>
                                          </p:stCondLst>
                                        </p:cTn>
                                        <p:tgtEl>
                                          <p:spTgt spid="144">
                                            <p:txEl>
                                              <p:pRg st="4" end="4"/>
                                            </p:txEl>
                                          </p:spTgt>
                                        </p:tgtEl>
                                        <p:attrNameLst>
                                          <p:attrName>r</p:attrName>
                                        </p:attrNameLst>
                                      </p:cBhvr>
                                    </p:animRot>
                                    <p:animRot by="120000">
                                      <p:cBhvr>
                                        <p:cTn id="39" dur="200" fill="hold">
                                          <p:stCondLst>
                                            <p:cond delay="800"/>
                                          </p:stCondLst>
                                        </p:cTn>
                                        <p:tgtEl>
                                          <p:spTgt spid="144">
                                            <p:txEl>
                                              <p:pRg st="4" end="4"/>
                                            </p:txEl>
                                          </p:spTgt>
                                        </p:tgtEl>
                                        <p:attrNameLst>
                                          <p:attrName>r</p:attrName>
                                        </p:attrNameLst>
                                      </p:cBhvr>
                                    </p:animRot>
                                  </p:childTnLst>
                                </p:cTn>
                              </p:par>
                              <p:par>
                                <p:cTn id="40" presetID="32" presetClass="emph" presetSubtype="0" fill="hold" nodeType="withEffect">
                                  <p:stCondLst>
                                    <p:cond delay="0"/>
                                  </p:stCondLst>
                                  <p:childTnLst>
                                    <p:animRot by="120000">
                                      <p:cBhvr>
                                        <p:cTn id="41" dur="100" fill="hold">
                                          <p:stCondLst>
                                            <p:cond delay="0"/>
                                          </p:stCondLst>
                                        </p:cTn>
                                        <p:tgtEl>
                                          <p:spTgt spid="144">
                                            <p:txEl>
                                              <p:pRg st="5" end="5"/>
                                            </p:txEl>
                                          </p:spTgt>
                                        </p:tgtEl>
                                        <p:attrNameLst>
                                          <p:attrName>r</p:attrName>
                                        </p:attrNameLst>
                                      </p:cBhvr>
                                    </p:animRot>
                                    <p:animRot by="-240000">
                                      <p:cBhvr>
                                        <p:cTn id="42" dur="200" fill="hold">
                                          <p:stCondLst>
                                            <p:cond delay="200"/>
                                          </p:stCondLst>
                                        </p:cTn>
                                        <p:tgtEl>
                                          <p:spTgt spid="144">
                                            <p:txEl>
                                              <p:pRg st="5" end="5"/>
                                            </p:txEl>
                                          </p:spTgt>
                                        </p:tgtEl>
                                        <p:attrNameLst>
                                          <p:attrName>r</p:attrName>
                                        </p:attrNameLst>
                                      </p:cBhvr>
                                    </p:animRot>
                                    <p:animRot by="240000">
                                      <p:cBhvr>
                                        <p:cTn id="43" dur="200" fill="hold">
                                          <p:stCondLst>
                                            <p:cond delay="400"/>
                                          </p:stCondLst>
                                        </p:cTn>
                                        <p:tgtEl>
                                          <p:spTgt spid="144">
                                            <p:txEl>
                                              <p:pRg st="5" end="5"/>
                                            </p:txEl>
                                          </p:spTgt>
                                        </p:tgtEl>
                                        <p:attrNameLst>
                                          <p:attrName>r</p:attrName>
                                        </p:attrNameLst>
                                      </p:cBhvr>
                                    </p:animRot>
                                    <p:animRot by="-240000">
                                      <p:cBhvr>
                                        <p:cTn id="44" dur="200" fill="hold">
                                          <p:stCondLst>
                                            <p:cond delay="600"/>
                                          </p:stCondLst>
                                        </p:cTn>
                                        <p:tgtEl>
                                          <p:spTgt spid="144">
                                            <p:txEl>
                                              <p:pRg st="5" end="5"/>
                                            </p:txEl>
                                          </p:spTgt>
                                        </p:tgtEl>
                                        <p:attrNameLst>
                                          <p:attrName>r</p:attrName>
                                        </p:attrNameLst>
                                      </p:cBhvr>
                                    </p:animRot>
                                    <p:animRot by="120000">
                                      <p:cBhvr>
                                        <p:cTn id="45" dur="200" fill="hold">
                                          <p:stCondLst>
                                            <p:cond delay="800"/>
                                          </p:stCondLst>
                                        </p:cTn>
                                        <p:tgtEl>
                                          <p:spTgt spid="144">
                                            <p:txEl>
                                              <p:pRg st="5" end="5"/>
                                            </p:txEl>
                                          </p:spTgt>
                                        </p:tgtEl>
                                        <p:attrNameLst>
                                          <p:attrName>r</p:attrName>
                                        </p:attrNameLst>
                                      </p:cBhvr>
                                    </p:animRot>
                                  </p:childTnLst>
                                </p:cTn>
                              </p:par>
                              <p:par>
                                <p:cTn id="46" presetID="32" presetClass="emph" presetSubtype="0" fill="hold" nodeType="withEffect">
                                  <p:stCondLst>
                                    <p:cond delay="0"/>
                                  </p:stCondLst>
                                  <p:childTnLst>
                                    <p:animRot by="120000">
                                      <p:cBhvr>
                                        <p:cTn id="47" dur="100" fill="hold">
                                          <p:stCondLst>
                                            <p:cond delay="0"/>
                                          </p:stCondLst>
                                        </p:cTn>
                                        <p:tgtEl>
                                          <p:spTgt spid="144">
                                            <p:txEl>
                                              <p:pRg st="6" end="6"/>
                                            </p:txEl>
                                          </p:spTgt>
                                        </p:tgtEl>
                                        <p:attrNameLst>
                                          <p:attrName>r</p:attrName>
                                        </p:attrNameLst>
                                      </p:cBhvr>
                                    </p:animRot>
                                    <p:animRot by="-240000">
                                      <p:cBhvr>
                                        <p:cTn id="48" dur="200" fill="hold">
                                          <p:stCondLst>
                                            <p:cond delay="200"/>
                                          </p:stCondLst>
                                        </p:cTn>
                                        <p:tgtEl>
                                          <p:spTgt spid="144">
                                            <p:txEl>
                                              <p:pRg st="6" end="6"/>
                                            </p:txEl>
                                          </p:spTgt>
                                        </p:tgtEl>
                                        <p:attrNameLst>
                                          <p:attrName>r</p:attrName>
                                        </p:attrNameLst>
                                      </p:cBhvr>
                                    </p:animRot>
                                    <p:animRot by="240000">
                                      <p:cBhvr>
                                        <p:cTn id="49" dur="200" fill="hold">
                                          <p:stCondLst>
                                            <p:cond delay="400"/>
                                          </p:stCondLst>
                                        </p:cTn>
                                        <p:tgtEl>
                                          <p:spTgt spid="144">
                                            <p:txEl>
                                              <p:pRg st="6" end="6"/>
                                            </p:txEl>
                                          </p:spTgt>
                                        </p:tgtEl>
                                        <p:attrNameLst>
                                          <p:attrName>r</p:attrName>
                                        </p:attrNameLst>
                                      </p:cBhvr>
                                    </p:animRot>
                                    <p:animRot by="-240000">
                                      <p:cBhvr>
                                        <p:cTn id="50" dur="200" fill="hold">
                                          <p:stCondLst>
                                            <p:cond delay="600"/>
                                          </p:stCondLst>
                                        </p:cTn>
                                        <p:tgtEl>
                                          <p:spTgt spid="144">
                                            <p:txEl>
                                              <p:pRg st="6" end="6"/>
                                            </p:txEl>
                                          </p:spTgt>
                                        </p:tgtEl>
                                        <p:attrNameLst>
                                          <p:attrName>r</p:attrName>
                                        </p:attrNameLst>
                                      </p:cBhvr>
                                    </p:animRot>
                                    <p:animRot by="120000">
                                      <p:cBhvr>
                                        <p:cTn id="51" dur="200" fill="hold">
                                          <p:stCondLst>
                                            <p:cond delay="800"/>
                                          </p:stCondLst>
                                        </p:cTn>
                                        <p:tgtEl>
                                          <p:spTgt spid="144">
                                            <p:txEl>
                                              <p:pRg st="6" end="6"/>
                                            </p:txEl>
                                          </p:spTgt>
                                        </p:tgtEl>
                                        <p:attrNameLst>
                                          <p:attrName>r</p:attrName>
                                        </p:attrNameLst>
                                      </p:cBhvr>
                                    </p:animRot>
                                  </p:childTnLst>
                                </p:cTn>
                              </p:par>
                              <p:par>
                                <p:cTn id="52" presetID="32" presetClass="emph" presetSubtype="0" fill="hold" nodeType="withEffect">
                                  <p:stCondLst>
                                    <p:cond delay="0"/>
                                  </p:stCondLst>
                                  <p:childTnLst>
                                    <p:animRot by="120000">
                                      <p:cBhvr>
                                        <p:cTn id="53" dur="100" fill="hold">
                                          <p:stCondLst>
                                            <p:cond delay="0"/>
                                          </p:stCondLst>
                                        </p:cTn>
                                        <p:tgtEl>
                                          <p:spTgt spid="144">
                                            <p:txEl>
                                              <p:pRg st="7" end="7"/>
                                            </p:txEl>
                                          </p:spTgt>
                                        </p:tgtEl>
                                        <p:attrNameLst>
                                          <p:attrName>r</p:attrName>
                                        </p:attrNameLst>
                                      </p:cBhvr>
                                    </p:animRot>
                                    <p:animRot by="-240000">
                                      <p:cBhvr>
                                        <p:cTn id="54" dur="200" fill="hold">
                                          <p:stCondLst>
                                            <p:cond delay="200"/>
                                          </p:stCondLst>
                                        </p:cTn>
                                        <p:tgtEl>
                                          <p:spTgt spid="144">
                                            <p:txEl>
                                              <p:pRg st="7" end="7"/>
                                            </p:txEl>
                                          </p:spTgt>
                                        </p:tgtEl>
                                        <p:attrNameLst>
                                          <p:attrName>r</p:attrName>
                                        </p:attrNameLst>
                                      </p:cBhvr>
                                    </p:animRot>
                                    <p:animRot by="240000">
                                      <p:cBhvr>
                                        <p:cTn id="55" dur="200" fill="hold">
                                          <p:stCondLst>
                                            <p:cond delay="400"/>
                                          </p:stCondLst>
                                        </p:cTn>
                                        <p:tgtEl>
                                          <p:spTgt spid="144">
                                            <p:txEl>
                                              <p:pRg st="7" end="7"/>
                                            </p:txEl>
                                          </p:spTgt>
                                        </p:tgtEl>
                                        <p:attrNameLst>
                                          <p:attrName>r</p:attrName>
                                        </p:attrNameLst>
                                      </p:cBhvr>
                                    </p:animRot>
                                    <p:animRot by="-240000">
                                      <p:cBhvr>
                                        <p:cTn id="56" dur="200" fill="hold">
                                          <p:stCondLst>
                                            <p:cond delay="600"/>
                                          </p:stCondLst>
                                        </p:cTn>
                                        <p:tgtEl>
                                          <p:spTgt spid="144">
                                            <p:txEl>
                                              <p:pRg st="7" end="7"/>
                                            </p:txEl>
                                          </p:spTgt>
                                        </p:tgtEl>
                                        <p:attrNameLst>
                                          <p:attrName>r</p:attrName>
                                        </p:attrNameLst>
                                      </p:cBhvr>
                                    </p:animRot>
                                    <p:animRot by="120000">
                                      <p:cBhvr>
                                        <p:cTn id="57" dur="200" fill="hold">
                                          <p:stCondLst>
                                            <p:cond delay="800"/>
                                          </p:stCondLst>
                                        </p:cTn>
                                        <p:tgtEl>
                                          <p:spTgt spid="144">
                                            <p:txEl>
                                              <p:pRg st="7" end="7"/>
                                            </p:txEl>
                                          </p:spTgt>
                                        </p:tgtEl>
                                        <p:attrNameLst>
                                          <p:attrName>r</p:attrName>
                                        </p:attrNameLst>
                                      </p:cBhvr>
                                    </p:animRot>
                                  </p:childTnLst>
                                </p:cTn>
                              </p:par>
                              <p:par>
                                <p:cTn id="58" presetID="32" presetClass="emph" presetSubtype="0" fill="hold" nodeType="withEffect">
                                  <p:stCondLst>
                                    <p:cond delay="0"/>
                                  </p:stCondLst>
                                  <p:childTnLst>
                                    <p:animRot by="120000">
                                      <p:cBhvr>
                                        <p:cTn id="59" dur="100" fill="hold">
                                          <p:stCondLst>
                                            <p:cond delay="0"/>
                                          </p:stCondLst>
                                        </p:cTn>
                                        <p:tgtEl>
                                          <p:spTgt spid="144">
                                            <p:txEl>
                                              <p:pRg st="8" end="8"/>
                                            </p:txEl>
                                          </p:spTgt>
                                        </p:tgtEl>
                                        <p:attrNameLst>
                                          <p:attrName>r</p:attrName>
                                        </p:attrNameLst>
                                      </p:cBhvr>
                                    </p:animRot>
                                    <p:animRot by="-240000">
                                      <p:cBhvr>
                                        <p:cTn id="60" dur="200" fill="hold">
                                          <p:stCondLst>
                                            <p:cond delay="200"/>
                                          </p:stCondLst>
                                        </p:cTn>
                                        <p:tgtEl>
                                          <p:spTgt spid="144">
                                            <p:txEl>
                                              <p:pRg st="8" end="8"/>
                                            </p:txEl>
                                          </p:spTgt>
                                        </p:tgtEl>
                                        <p:attrNameLst>
                                          <p:attrName>r</p:attrName>
                                        </p:attrNameLst>
                                      </p:cBhvr>
                                    </p:animRot>
                                    <p:animRot by="240000">
                                      <p:cBhvr>
                                        <p:cTn id="61" dur="200" fill="hold">
                                          <p:stCondLst>
                                            <p:cond delay="400"/>
                                          </p:stCondLst>
                                        </p:cTn>
                                        <p:tgtEl>
                                          <p:spTgt spid="144">
                                            <p:txEl>
                                              <p:pRg st="8" end="8"/>
                                            </p:txEl>
                                          </p:spTgt>
                                        </p:tgtEl>
                                        <p:attrNameLst>
                                          <p:attrName>r</p:attrName>
                                        </p:attrNameLst>
                                      </p:cBhvr>
                                    </p:animRot>
                                    <p:animRot by="-240000">
                                      <p:cBhvr>
                                        <p:cTn id="62" dur="200" fill="hold">
                                          <p:stCondLst>
                                            <p:cond delay="600"/>
                                          </p:stCondLst>
                                        </p:cTn>
                                        <p:tgtEl>
                                          <p:spTgt spid="144">
                                            <p:txEl>
                                              <p:pRg st="8" end="8"/>
                                            </p:txEl>
                                          </p:spTgt>
                                        </p:tgtEl>
                                        <p:attrNameLst>
                                          <p:attrName>r</p:attrName>
                                        </p:attrNameLst>
                                      </p:cBhvr>
                                    </p:animRot>
                                    <p:animRot by="120000">
                                      <p:cBhvr>
                                        <p:cTn id="63" dur="200" fill="hold">
                                          <p:stCondLst>
                                            <p:cond delay="800"/>
                                          </p:stCondLst>
                                        </p:cTn>
                                        <p:tgtEl>
                                          <p:spTgt spid="144">
                                            <p:txEl>
                                              <p:pRg st="8" end="8"/>
                                            </p:txEl>
                                          </p:spTgt>
                                        </p:tgtEl>
                                        <p:attrNameLst>
                                          <p:attrName>r</p:attrName>
                                        </p:attrNameLst>
                                      </p:cBhvr>
                                    </p:animRot>
                                  </p:childTnLst>
                                </p:cTn>
                              </p:par>
                              <p:par>
                                <p:cTn id="64" presetID="32" presetClass="emph" presetSubtype="0" fill="hold" nodeType="withEffect">
                                  <p:stCondLst>
                                    <p:cond delay="0"/>
                                  </p:stCondLst>
                                  <p:childTnLst>
                                    <p:animRot by="120000">
                                      <p:cBhvr>
                                        <p:cTn id="65" dur="100" fill="hold">
                                          <p:stCondLst>
                                            <p:cond delay="0"/>
                                          </p:stCondLst>
                                        </p:cTn>
                                        <p:tgtEl>
                                          <p:spTgt spid="144">
                                            <p:txEl>
                                              <p:pRg st="9" end="9"/>
                                            </p:txEl>
                                          </p:spTgt>
                                        </p:tgtEl>
                                        <p:attrNameLst>
                                          <p:attrName>r</p:attrName>
                                        </p:attrNameLst>
                                      </p:cBhvr>
                                    </p:animRot>
                                    <p:animRot by="-240000">
                                      <p:cBhvr>
                                        <p:cTn id="66" dur="200" fill="hold">
                                          <p:stCondLst>
                                            <p:cond delay="200"/>
                                          </p:stCondLst>
                                        </p:cTn>
                                        <p:tgtEl>
                                          <p:spTgt spid="144">
                                            <p:txEl>
                                              <p:pRg st="9" end="9"/>
                                            </p:txEl>
                                          </p:spTgt>
                                        </p:tgtEl>
                                        <p:attrNameLst>
                                          <p:attrName>r</p:attrName>
                                        </p:attrNameLst>
                                      </p:cBhvr>
                                    </p:animRot>
                                    <p:animRot by="240000">
                                      <p:cBhvr>
                                        <p:cTn id="67" dur="200" fill="hold">
                                          <p:stCondLst>
                                            <p:cond delay="400"/>
                                          </p:stCondLst>
                                        </p:cTn>
                                        <p:tgtEl>
                                          <p:spTgt spid="144">
                                            <p:txEl>
                                              <p:pRg st="9" end="9"/>
                                            </p:txEl>
                                          </p:spTgt>
                                        </p:tgtEl>
                                        <p:attrNameLst>
                                          <p:attrName>r</p:attrName>
                                        </p:attrNameLst>
                                      </p:cBhvr>
                                    </p:animRot>
                                    <p:animRot by="-240000">
                                      <p:cBhvr>
                                        <p:cTn id="68" dur="200" fill="hold">
                                          <p:stCondLst>
                                            <p:cond delay="600"/>
                                          </p:stCondLst>
                                        </p:cTn>
                                        <p:tgtEl>
                                          <p:spTgt spid="144">
                                            <p:txEl>
                                              <p:pRg st="9" end="9"/>
                                            </p:txEl>
                                          </p:spTgt>
                                        </p:tgtEl>
                                        <p:attrNameLst>
                                          <p:attrName>r</p:attrName>
                                        </p:attrNameLst>
                                      </p:cBhvr>
                                    </p:animRot>
                                    <p:animRot by="120000">
                                      <p:cBhvr>
                                        <p:cTn id="69" dur="200" fill="hold">
                                          <p:stCondLst>
                                            <p:cond delay="800"/>
                                          </p:stCondLst>
                                        </p:cTn>
                                        <p:tgtEl>
                                          <p:spTgt spid="144">
                                            <p:txEl>
                                              <p:pRg st="9" end="9"/>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9"/>
          <p:cNvSpPr txBox="1">
            <a:spLocks noGrp="1"/>
          </p:cNvSpPr>
          <p:nvPr>
            <p:ph type="title"/>
          </p:nvPr>
        </p:nvSpPr>
        <p:spPr>
          <a:xfrm>
            <a:off x="977396" y="503584"/>
            <a:ext cx="8996752" cy="742121"/>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dk1"/>
              </a:buClr>
              <a:buSzPct val="100000"/>
              <a:buFont typeface="Trebuchet MS"/>
              <a:buNone/>
            </a:pPr>
            <a:r>
              <a:rPr lang="en-US" sz="3200" b="1" dirty="0">
                <a:solidFill>
                  <a:schemeClr val="dk1"/>
                </a:solidFill>
              </a:rPr>
              <a:t>BICYCLE PRODUCTION OF SELECTED COUNTRIES</a:t>
            </a:r>
            <a:endParaRPr dirty="0"/>
          </a:p>
        </p:txBody>
      </p:sp>
      <p:graphicFrame>
        <p:nvGraphicFramePr>
          <p:cNvPr id="200" name="Google Shape;200;p9"/>
          <p:cNvGraphicFramePr/>
          <p:nvPr>
            <p:extLst>
              <p:ext uri="{D42A27DB-BD31-4B8C-83A1-F6EECF244321}">
                <p14:modId xmlns:p14="http://schemas.microsoft.com/office/powerpoint/2010/main" val="3372304103"/>
              </p:ext>
            </p:extLst>
          </p:nvPr>
        </p:nvGraphicFramePr>
        <p:xfrm>
          <a:off x="968881" y="1245705"/>
          <a:ext cx="8850367" cy="5211366"/>
        </p:xfrm>
        <a:graphic>
          <a:graphicData uri="http://schemas.openxmlformats.org/drawingml/2006/chart">
            <c:chart xmlns:c="http://schemas.openxmlformats.org/drawingml/2006/chart" xmlns:r="http://schemas.openxmlformats.org/officeDocument/2006/relationships" r:id="rId3"/>
          </a:graphicData>
        </a:graphic>
      </p:graphicFrame>
      <p:pic>
        <p:nvPicPr>
          <p:cNvPr id="201" name="Google Shape;201;p9"/>
          <p:cNvPicPr preferRelativeResize="0"/>
          <p:nvPr/>
        </p:nvPicPr>
        <p:blipFill rotWithShape="1">
          <a:blip r:embed="rId4">
            <a:alphaModFix/>
          </a:blip>
          <a:srcRect l="12230" r="38312"/>
          <a:stretch/>
        </p:blipFill>
        <p:spPr>
          <a:xfrm>
            <a:off x="8514" y="2141932"/>
            <a:ext cx="968882" cy="2163367"/>
          </a:xfrm>
          <a:prstGeom prst="rect">
            <a:avLst/>
          </a:prstGeom>
          <a:noFill/>
          <a:ln>
            <a:no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 calcmode="lin" valueType="num">
                                      <p:cBhvr additive="base">
                                        <p:cTn id="7" dur="500"/>
                                        <p:tgtEl>
                                          <p:spTgt spid="19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1822"/>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0"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txBox="1"/>
          <p:nvPr/>
        </p:nvSpPr>
        <p:spPr>
          <a:xfrm>
            <a:off x="1094960" y="1368701"/>
            <a:ext cx="8369471" cy="51343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dirty="0">
                <a:solidFill>
                  <a:schemeClr val="dk1"/>
                </a:solidFill>
                <a:latin typeface="Calibri"/>
                <a:ea typeface="Calibri"/>
                <a:cs typeface="Calibri"/>
                <a:sym typeface="Calibri"/>
              </a:rPr>
              <a:t>According to research done by market research future, </a:t>
            </a:r>
            <a:r>
              <a:rPr lang="en-US" sz="1800" b="1" i="0" u="none" strike="noStrike" cap="none" dirty="0">
                <a:solidFill>
                  <a:schemeClr val="dk1"/>
                </a:solidFill>
                <a:latin typeface="Calibri"/>
                <a:ea typeface="Calibri"/>
                <a:cs typeface="Calibri"/>
                <a:sym typeface="Calibri"/>
              </a:rPr>
              <a:t>the bicycle global market is going to hit 63474.2$ million between 2018 and 2030</a:t>
            </a:r>
            <a:r>
              <a:rPr lang="en-US" sz="1800" b="0" i="0" u="none" strike="noStrike" cap="none" dirty="0">
                <a:solidFill>
                  <a:schemeClr val="dk1"/>
                </a:solidFill>
                <a:latin typeface="Calibri"/>
                <a:ea typeface="Calibri"/>
                <a:cs typeface="Calibri"/>
                <a:sym typeface="Calibri"/>
              </a:rPr>
              <a:t>. Due to the COVID-19 crisis gone move towards bicycles due to health issues which will attract huge consumers According to research done by Grand View research, </a:t>
            </a:r>
            <a:r>
              <a:rPr lang="en-US" sz="1800" b="1" i="0" u="none" strike="noStrike" cap="none" dirty="0">
                <a:solidFill>
                  <a:schemeClr val="dk1"/>
                </a:solidFill>
                <a:latin typeface="Calibri"/>
                <a:ea typeface="Calibri"/>
                <a:cs typeface="Calibri"/>
                <a:sym typeface="Calibri"/>
              </a:rPr>
              <a:t>the global market size is valued at 54.44 used according to the survey in 2020.</a:t>
            </a:r>
            <a:endParaRPr b="1" dirty="0"/>
          </a:p>
          <a:p>
            <a:pPr marL="0" marR="0" lvl="0" indent="0" algn="just" rtl="0">
              <a:spcBef>
                <a:spcPts val="0"/>
              </a:spcBef>
              <a:spcAft>
                <a:spcPts val="0"/>
              </a:spcAft>
              <a:buNone/>
            </a:pPr>
            <a:endParaRPr sz="1800" b="0" i="0" u="none" strike="noStrike" cap="none"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b="0" i="0" u="none" strike="noStrike" cap="none" dirty="0">
                <a:solidFill>
                  <a:schemeClr val="dk1"/>
                </a:solidFill>
                <a:latin typeface="Calibri"/>
                <a:ea typeface="Calibri"/>
                <a:cs typeface="Calibri"/>
                <a:sym typeface="Calibri"/>
              </a:rPr>
              <a:t> This survey says that the growth in traffic will leads consumers to divert to electric bicycles which are cost friendly. According to research done by PERSISTENCE market research, the bicycle industry producing hybrid bikes, for the comfort and attract consumers towards them, it also highlights the point of traffic jam. </a:t>
            </a:r>
            <a:r>
              <a:rPr lang="en-US" sz="1800" b="1" i="0" u="none" strike="noStrike" cap="none" dirty="0">
                <a:solidFill>
                  <a:schemeClr val="dk1"/>
                </a:solidFill>
                <a:latin typeface="Calibri"/>
                <a:ea typeface="Calibri"/>
                <a:cs typeface="Calibri"/>
                <a:sym typeface="Calibri"/>
              </a:rPr>
              <a:t>Nearly 24% growth can be found in the bicycle industry in </a:t>
            </a:r>
            <a:r>
              <a:rPr lang="en-US" sz="1800" b="1" i="0" u="none" strike="noStrike" cap="none" dirty="0" smtClean="0">
                <a:solidFill>
                  <a:schemeClr val="dk1"/>
                </a:solidFill>
                <a:latin typeface="Calibri"/>
                <a:ea typeface="Calibri"/>
                <a:cs typeface="Calibri"/>
                <a:sym typeface="Calibri"/>
              </a:rPr>
              <a:t>2019. </a:t>
            </a:r>
            <a:r>
              <a:rPr lang="en-US" sz="1800" b="0" i="0" u="none" strike="noStrike" cap="none" dirty="0">
                <a:solidFill>
                  <a:schemeClr val="dk1"/>
                </a:solidFill>
                <a:latin typeface="Calibri"/>
                <a:ea typeface="Calibri"/>
                <a:cs typeface="Calibri"/>
                <a:sym typeface="Calibri"/>
              </a:rPr>
              <a:t>According to research done by Intrados global news wire, </a:t>
            </a:r>
            <a:r>
              <a:rPr lang="en-US" sz="1800" b="1" i="0" u="none" strike="noStrike" cap="none" dirty="0">
                <a:solidFill>
                  <a:schemeClr val="dk1"/>
                </a:solidFill>
                <a:latin typeface="Calibri"/>
                <a:ea typeface="Calibri"/>
                <a:cs typeface="Calibri"/>
                <a:sym typeface="Calibri"/>
              </a:rPr>
              <a:t>the global bicycle market has been grown by 5.02%.</a:t>
            </a:r>
            <a:endParaRPr b="1" dirty="0"/>
          </a:p>
          <a:p>
            <a:pPr marL="0" marR="0" lvl="0" indent="0" algn="just" rtl="0">
              <a:spcBef>
                <a:spcPts val="0"/>
              </a:spcBef>
              <a:spcAft>
                <a:spcPts val="0"/>
              </a:spcAft>
              <a:buNone/>
            </a:pPr>
            <a:endParaRPr sz="1800" b="0" i="0" u="none" strike="noStrike" cap="none"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b="0" i="0" u="none" strike="noStrike" cap="none" dirty="0">
                <a:solidFill>
                  <a:schemeClr val="dk1"/>
                </a:solidFill>
                <a:latin typeface="Calibri"/>
                <a:ea typeface="Calibri"/>
                <a:cs typeface="Calibri"/>
                <a:sym typeface="Calibri"/>
              </a:rPr>
              <a:t> This survey says that attractive features will attract new consumers globally. Nowadays, everyone wants a healthy lifestyle. </a:t>
            </a:r>
            <a:r>
              <a:rPr lang="en-US" sz="1800" b="1" i="0" u="none" strike="noStrike" cap="none" dirty="0">
                <a:solidFill>
                  <a:schemeClr val="dk1"/>
                </a:solidFill>
                <a:latin typeface="Calibri"/>
                <a:ea typeface="Calibri"/>
                <a:cs typeface="Calibri"/>
                <a:sym typeface="Calibri"/>
              </a:rPr>
              <a:t>According to research done by Order intelligence</a:t>
            </a:r>
            <a:r>
              <a:rPr lang="en-US" sz="1800" b="1" i="0" strike="noStrike" cap="none" dirty="0">
                <a:solidFill>
                  <a:schemeClr val="dk1"/>
                </a:solidFill>
                <a:latin typeface="Calibri"/>
                <a:ea typeface="Calibri"/>
                <a:cs typeface="Calibri"/>
                <a:sym typeface="Calibri"/>
              </a:rPr>
              <a:t>, this survey is predicting that the market will boost over 50% in 2025</a:t>
            </a:r>
            <a:r>
              <a:rPr lang="en-US" sz="1800" b="0" i="0" strike="noStrike" cap="none" dirty="0">
                <a:solidFill>
                  <a:schemeClr val="dk1"/>
                </a:solidFill>
                <a:latin typeface="Calibri"/>
                <a:ea typeface="Calibri"/>
                <a:cs typeface="Calibri"/>
                <a:sym typeface="Calibri"/>
              </a:rPr>
              <a:t>. Due, to corona, many new consumers have been a</a:t>
            </a:r>
            <a:r>
              <a:rPr lang="en-US" sz="1800" b="0" i="0" u="none" strike="noStrike" cap="none" dirty="0">
                <a:solidFill>
                  <a:schemeClr val="dk1"/>
                </a:solidFill>
                <a:latin typeface="Calibri"/>
                <a:ea typeface="Calibri"/>
                <a:cs typeface="Calibri"/>
                <a:sym typeface="Calibri"/>
              </a:rPr>
              <a:t>dded to the bicycle industry. The bicycle industry has a great scope in the future.</a:t>
            </a:r>
            <a:endParaRPr dirty="0"/>
          </a:p>
        </p:txBody>
      </p:sp>
      <p:sp>
        <p:nvSpPr>
          <p:cNvPr id="207" name="Google Shape;207;p10"/>
          <p:cNvSpPr txBox="1"/>
          <p:nvPr/>
        </p:nvSpPr>
        <p:spPr>
          <a:xfrm>
            <a:off x="1094960" y="354909"/>
            <a:ext cx="8565875"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dirty="0">
                <a:solidFill>
                  <a:schemeClr val="dk1"/>
                </a:solidFill>
                <a:latin typeface="Calibri"/>
                <a:ea typeface="Calibri"/>
                <a:cs typeface="Calibri"/>
                <a:sym typeface="Calibri"/>
              </a:rPr>
              <a:t>FUTURE ANALYSIS OF BICYCLE INDUSTRY IN INDIA</a:t>
            </a:r>
            <a:endParaRPr dirty="0"/>
          </a:p>
        </p:txBody>
      </p:sp>
      <p:pic>
        <p:nvPicPr>
          <p:cNvPr id="208" name="Google Shape;208;p10"/>
          <p:cNvPicPr preferRelativeResize="0"/>
          <p:nvPr/>
        </p:nvPicPr>
        <p:blipFill rotWithShape="1">
          <a:blip r:embed="rId3">
            <a:alphaModFix/>
          </a:blip>
          <a:srcRect l="43090" t="10770" r="24076" b="12164"/>
          <a:stretch/>
        </p:blipFill>
        <p:spPr>
          <a:xfrm>
            <a:off x="9745785" y="0"/>
            <a:ext cx="2446215" cy="6858000"/>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500"/>
                                        <p:tgtEl>
                                          <p:spTgt spid="20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fade">
                                      <p:cBhvr>
                                        <p:cTn id="12" dur="500"/>
                                        <p:tgtEl>
                                          <p:spTgt spid="2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wipe(down)">
                                      <p:cBhvr>
                                        <p:cTn id="1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4" name="Google Shape;214;p11"/>
          <p:cNvPicPr preferRelativeResize="0"/>
          <p:nvPr/>
        </p:nvPicPr>
        <p:blipFill rotWithShape="1">
          <a:blip r:embed="rId3">
            <a:alphaModFix/>
          </a:blip>
          <a:srcRect l="24318" t="8191" r="39644"/>
          <a:stretch/>
        </p:blipFill>
        <p:spPr>
          <a:xfrm>
            <a:off x="99061" y="1511564"/>
            <a:ext cx="1555262" cy="4465132"/>
          </a:xfrm>
          <a:prstGeom prst="rect">
            <a:avLst/>
          </a:prstGeom>
          <a:noFill/>
          <a:ln>
            <a:noFill/>
          </a:ln>
        </p:spPr>
      </p:pic>
      <p:graphicFrame>
        <p:nvGraphicFramePr>
          <p:cNvPr id="213" name="Google Shape;213;p11"/>
          <p:cNvGraphicFramePr/>
          <p:nvPr>
            <p:extLst>
              <p:ext uri="{D42A27DB-BD31-4B8C-83A1-F6EECF244321}">
                <p14:modId xmlns:p14="http://schemas.microsoft.com/office/powerpoint/2010/main" val="969905051"/>
              </p:ext>
            </p:extLst>
          </p:nvPr>
        </p:nvGraphicFramePr>
        <p:xfrm>
          <a:off x="1654323" y="799939"/>
          <a:ext cx="8615092" cy="5501205"/>
        </p:xfrm>
        <a:graphic>
          <a:graphicData uri="http://schemas.openxmlformats.org/drawingml/2006/chart">
            <c:chart xmlns:c="http://schemas.openxmlformats.org/drawingml/2006/chart" xmlns:r="http://schemas.openxmlformats.org/officeDocument/2006/relationships" r:id="rId4"/>
          </a:graphicData>
        </a:graphic>
      </p:graphicFrame>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2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2"/>
          <p:cNvPicPr preferRelativeResize="0"/>
          <p:nvPr/>
        </p:nvPicPr>
        <p:blipFill rotWithShape="1">
          <a:blip r:embed="rId3">
            <a:alphaModFix/>
          </a:blip>
          <a:srcRect/>
          <a:stretch/>
        </p:blipFill>
        <p:spPr>
          <a:xfrm>
            <a:off x="1009637" y="1134665"/>
            <a:ext cx="8566112" cy="4908947"/>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 calcmode="lin" valueType="num">
                                      <p:cBhvr additive="base">
                                        <p:cTn id="7" dur="500"/>
                                        <p:tgtEl>
                                          <p:spTgt spid="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3"/>
          <p:cNvSpPr txBox="1">
            <a:spLocks noGrp="1"/>
          </p:cNvSpPr>
          <p:nvPr>
            <p:ph type="title"/>
          </p:nvPr>
        </p:nvSpPr>
        <p:spPr>
          <a:xfrm>
            <a:off x="677334" y="609600"/>
            <a:ext cx="8596668" cy="781878"/>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121429"/>
              </a:buClr>
              <a:buSzPts val="4400"/>
              <a:buFont typeface="Calibri"/>
              <a:buNone/>
            </a:pPr>
            <a:r>
              <a:rPr lang="en-US" sz="4400" b="1">
                <a:solidFill>
                  <a:srgbClr val="121429"/>
                </a:solidFill>
                <a:latin typeface="Calibri"/>
                <a:ea typeface="Calibri"/>
                <a:cs typeface="Calibri"/>
                <a:sym typeface="Calibri"/>
              </a:rPr>
              <a:t>STRENGTHS</a:t>
            </a:r>
            <a:endParaRPr sz="4400" b="1">
              <a:solidFill>
                <a:srgbClr val="121429"/>
              </a:solidFill>
              <a:latin typeface="Calibri"/>
              <a:ea typeface="Calibri"/>
              <a:cs typeface="Calibri"/>
              <a:sym typeface="Calibri"/>
            </a:endParaRPr>
          </a:p>
        </p:txBody>
      </p:sp>
      <p:sp>
        <p:nvSpPr>
          <p:cNvPr id="228" name="Google Shape;228;p13"/>
          <p:cNvSpPr txBox="1">
            <a:spLocks noGrp="1"/>
          </p:cNvSpPr>
          <p:nvPr>
            <p:ph type="body" idx="1"/>
          </p:nvPr>
        </p:nvSpPr>
        <p:spPr>
          <a:xfrm>
            <a:off x="448735" y="1500189"/>
            <a:ext cx="8825268" cy="492405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440"/>
              <a:buFont typeface="Noto Sans Symbols"/>
              <a:buChar char="⮚"/>
            </a:pPr>
            <a:r>
              <a:rPr lang="en-US" dirty="0">
                <a:solidFill>
                  <a:schemeClr val="dk1"/>
                </a:solidFill>
                <a:latin typeface="Calibri"/>
                <a:ea typeface="Calibri"/>
                <a:cs typeface="Calibri"/>
                <a:sym typeface="Calibri"/>
              </a:rPr>
              <a:t>India also imports the majority of its raw materials from within the nation, such as steel tubes. </a:t>
            </a:r>
            <a:endParaRPr dirty="0"/>
          </a:p>
          <a:p>
            <a:pPr marL="342900" lvl="0" indent="-342900" algn="just" rtl="0">
              <a:spcBef>
                <a:spcPts val="1000"/>
              </a:spcBef>
              <a:spcAft>
                <a:spcPts val="0"/>
              </a:spcAft>
              <a:buSzPts val="1440"/>
              <a:buFont typeface="Noto Sans Symbols"/>
              <a:buChar char="⮚"/>
            </a:pPr>
            <a:r>
              <a:rPr lang="en-US" dirty="0">
                <a:solidFill>
                  <a:schemeClr val="dk1"/>
                </a:solidFill>
                <a:latin typeface="Calibri"/>
                <a:ea typeface="Calibri"/>
                <a:cs typeface="Calibri"/>
                <a:sym typeface="Calibri"/>
              </a:rPr>
              <a:t>The industry has the potential to manufacture a low-cost roadster platform. </a:t>
            </a:r>
            <a:endParaRPr dirty="0"/>
          </a:p>
          <a:p>
            <a:pPr marL="342900" lvl="0" indent="-342900" algn="just" rtl="0">
              <a:spcBef>
                <a:spcPts val="1000"/>
              </a:spcBef>
              <a:spcAft>
                <a:spcPts val="0"/>
              </a:spcAft>
              <a:buSzPts val="1440"/>
              <a:buFont typeface="Noto Sans Symbols"/>
              <a:buChar char="⮚"/>
            </a:pPr>
            <a:r>
              <a:rPr lang="en-US" dirty="0" smtClean="0">
                <a:solidFill>
                  <a:schemeClr val="dk1"/>
                </a:solidFill>
                <a:latin typeface="Calibri"/>
                <a:ea typeface="Calibri"/>
                <a:cs typeface="Calibri"/>
                <a:sym typeface="Calibri"/>
              </a:rPr>
              <a:t>Focusing </a:t>
            </a:r>
            <a:r>
              <a:rPr lang="en-US" dirty="0">
                <a:solidFill>
                  <a:schemeClr val="dk1"/>
                </a:solidFill>
                <a:latin typeface="Calibri"/>
                <a:ea typeface="Calibri"/>
                <a:cs typeface="Calibri"/>
                <a:sym typeface="Calibri"/>
              </a:rPr>
              <a:t>on labor-intensive production procedures.</a:t>
            </a:r>
            <a:endParaRPr dirty="0"/>
          </a:p>
          <a:p>
            <a:pPr marL="342900" lvl="0" indent="-342900" algn="just" rtl="0">
              <a:spcBef>
                <a:spcPts val="1000"/>
              </a:spcBef>
              <a:spcAft>
                <a:spcPts val="0"/>
              </a:spcAft>
              <a:buSzPts val="1440"/>
              <a:buFont typeface="Noto Sans Symbols"/>
              <a:buChar char="⮚"/>
            </a:pPr>
            <a:r>
              <a:rPr lang="en-US" dirty="0" smtClean="0">
                <a:solidFill>
                  <a:schemeClr val="dk1"/>
                </a:solidFill>
                <a:latin typeface="Calibri"/>
                <a:ea typeface="Calibri"/>
                <a:cs typeface="Calibri"/>
                <a:sym typeface="Calibri"/>
              </a:rPr>
              <a:t>The </a:t>
            </a:r>
            <a:r>
              <a:rPr lang="en-US" dirty="0">
                <a:solidFill>
                  <a:schemeClr val="dk1"/>
                </a:solidFill>
                <a:latin typeface="Calibri"/>
                <a:ea typeface="Calibri"/>
                <a:cs typeface="Calibri"/>
                <a:sym typeface="Calibri"/>
              </a:rPr>
              <a:t>final product is extremely concentrated since it sources a considerable amount of its components from a huge number of small businesses. </a:t>
            </a:r>
            <a:endParaRPr dirty="0"/>
          </a:p>
          <a:p>
            <a:pPr marL="342900" lvl="0" indent="-342900" algn="just" rtl="0">
              <a:spcBef>
                <a:spcPts val="1000"/>
              </a:spcBef>
              <a:spcAft>
                <a:spcPts val="0"/>
              </a:spcAft>
              <a:buSzPts val="1440"/>
              <a:buFont typeface="Noto Sans Symbols"/>
              <a:buChar char="⮚"/>
            </a:pPr>
            <a:r>
              <a:rPr lang="en-US" dirty="0" smtClean="0">
                <a:solidFill>
                  <a:schemeClr val="dk1"/>
                </a:solidFill>
                <a:latin typeface="Calibri"/>
                <a:ea typeface="Calibri"/>
                <a:cs typeface="Calibri"/>
                <a:sym typeface="Calibri"/>
              </a:rPr>
              <a:t>Almost </a:t>
            </a:r>
            <a:r>
              <a:rPr lang="en-US" dirty="0">
                <a:solidFill>
                  <a:schemeClr val="dk1"/>
                </a:solidFill>
                <a:latin typeface="Calibri"/>
                <a:ea typeface="Calibri"/>
                <a:cs typeface="Calibri"/>
                <a:sym typeface="Calibri"/>
              </a:rPr>
              <a:t>90% of its exports go to other developing nations, </a:t>
            </a:r>
            <a:endParaRPr dirty="0"/>
          </a:p>
          <a:p>
            <a:pPr marL="342900" lvl="0" indent="-342900" algn="just" rtl="0">
              <a:spcBef>
                <a:spcPts val="1000"/>
              </a:spcBef>
              <a:spcAft>
                <a:spcPts val="0"/>
              </a:spcAft>
              <a:buSzPts val="1440"/>
              <a:buFont typeface="Noto Sans Symbols"/>
              <a:buChar char="⮚"/>
            </a:pPr>
            <a:r>
              <a:rPr lang="en-US" dirty="0">
                <a:solidFill>
                  <a:schemeClr val="dk1"/>
                </a:solidFill>
                <a:latin typeface="Calibri"/>
                <a:ea typeface="Calibri"/>
                <a:cs typeface="Calibri"/>
                <a:sym typeface="Calibri"/>
              </a:rPr>
              <a:t>The replacement market alone to estimate to generate sales of 3 million bicycles in the not-too distant future.</a:t>
            </a:r>
            <a:endParaRPr dirty="0"/>
          </a:p>
          <a:p>
            <a:pPr marL="342900" lvl="0" indent="-342900" algn="just" rtl="0">
              <a:spcBef>
                <a:spcPts val="1000"/>
              </a:spcBef>
              <a:spcAft>
                <a:spcPts val="0"/>
              </a:spcAft>
              <a:buSzPts val="1440"/>
              <a:buFont typeface="Noto Sans Symbols"/>
              <a:buChar char="⮚"/>
            </a:pPr>
            <a:r>
              <a:rPr lang="en-US" dirty="0">
                <a:solidFill>
                  <a:schemeClr val="dk1"/>
                </a:solidFill>
                <a:latin typeface="Calibri"/>
                <a:ea typeface="Calibri"/>
                <a:cs typeface="Calibri"/>
                <a:sym typeface="Calibri"/>
              </a:rPr>
              <a:t>The presence of a large number of vendors in one location has aided in the development of low cost infrastructure and just-in-time deliveries.</a:t>
            </a:r>
            <a:endParaRPr dirty="0"/>
          </a:p>
          <a:p>
            <a:pPr marL="342900" lvl="0" indent="-342900" algn="just" rtl="0">
              <a:spcBef>
                <a:spcPts val="1000"/>
              </a:spcBef>
              <a:spcAft>
                <a:spcPts val="0"/>
              </a:spcAft>
              <a:buSzPts val="1440"/>
              <a:buFont typeface="Noto Sans Symbols"/>
              <a:buChar char="⮚"/>
            </a:pPr>
            <a:r>
              <a:rPr lang="en-US" dirty="0" smtClean="0">
                <a:solidFill>
                  <a:schemeClr val="dk1"/>
                </a:solidFill>
                <a:latin typeface="Calibri"/>
                <a:ea typeface="Calibri"/>
                <a:cs typeface="Calibri"/>
                <a:sym typeface="Calibri"/>
              </a:rPr>
              <a:t>The </a:t>
            </a:r>
            <a:r>
              <a:rPr lang="en-US" dirty="0">
                <a:solidFill>
                  <a:schemeClr val="dk1"/>
                </a:solidFill>
                <a:latin typeface="Calibri"/>
                <a:ea typeface="Calibri"/>
                <a:cs typeface="Calibri"/>
                <a:sym typeface="Calibri"/>
              </a:rPr>
              <a:t>industry has created a framework that is built on the usage of dependable and simple technologies. This has resulted in increased pricing utilization as well as waste reduction.</a:t>
            </a:r>
            <a:endParaRPr dirty="0">
              <a:solidFill>
                <a:schemeClr val="dk1"/>
              </a:solidFill>
              <a:latin typeface="Calibri"/>
              <a:ea typeface="Calibri"/>
              <a:cs typeface="Calibri"/>
              <a:sym typeface="Calibri"/>
            </a:endParaRPr>
          </a:p>
        </p:txBody>
      </p:sp>
      <p:pic>
        <p:nvPicPr>
          <p:cNvPr id="229" name="Google Shape;229;p13"/>
          <p:cNvPicPr preferRelativeResize="0"/>
          <p:nvPr/>
        </p:nvPicPr>
        <p:blipFill rotWithShape="1">
          <a:blip r:embed="rId3">
            <a:alphaModFix/>
          </a:blip>
          <a:srcRect l="-120050" t="38219" r="184171" b="36398"/>
          <a:stretch/>
        </p:blipFill>
        <p:spPr>
          <a:xfrm>
            <a:off x="4570046" y="2357437"/>
            <a:ext cx="931986" cy="659301"/>
          </a:xfrm>
          <a:prstGeom prst="rect">
            <a:avLst/>
          </a:prstGeom>
          <a:noFill/>
          <a:ln>
            <a:noFill/>
          </a:ln>
        </p:spPr>
      </p:pic>
      <p:pic>
        <p:nvPicPr>
          <p:cNvPr id="231" name="Google Shape;231;p13"/>
          <p:cNvPicPr preferRelativeResize="0"/>
          <p:nvPr/>
        </p:nvPicPr>
        <p:blipFill rotWithShape="1">
          <a:blip r:embed="rId4">
            <a:alphaModFix/>
          </a:blip>
          <a:srcRect t="8804" b="8804"/>
          <a:stretch/>
        </p:blipFill>
        <p:spPr>
          <a:xfrm>
            <a:off x="9274002" y="3390314"/>
            <a:ext cx="2917998" cy="2227385"/>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 calcmode="lin" valueType="num">
                                      <p:cBhvr additive="base">
                                        <p:cTn id="7" dur="500"/>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4"/>
          <p:cNvSpPr txBox="1">
            <a:spLocks noGrp="1"/>
          </p:cNvSpPr>
          <p:nvPr>
            <p:ph type="title"/>
          </p:nvPr>
        </p:nvSpPr>
        <p:spPr>
          <a:xfrm>
            <a:off x="677334" y="609600"/>
            <a:ext cx="8596668" cy="87464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21429"/>
              </a:buClr>
              <a:buSzPts val="4000"/>
              <a:buFont typeface="Calibri"/>
              <a:buNone/>
            </a:pPr>
            <a:r>
              <a:rPr lang="en-US" sz="4000" b="1">
                <a:solidFill>
                  <a:srgbClr val="121429"/>
                </a:solidFill>
                <a:latin typeface="Calibri"/>
                <a:ea typeface="Calibri"/>
                <a:cs typeface="Calibri"/>
                <a:sym typeface="Calibri"/>
              </a:rPr>
              <a:t>WEAKNESSES </a:t>
            </a:r>
            <a:endParaRPr sz="4000" b="1">
              <a:solidFill>
                <a:srgbClr val="121429"/>
              </a:solidFill>
              <a:latin typeface="Calibri"/>
              <a:ea typeface="Calibri"/>
              <a:cs typeface="Calibri"/>
              <a:sym typeface="Calibri"/>
            </a:endParaRPr>
          </a:p>
        </p:txBody>
      </p:sp>
      <p:sp>
        <p:nvSpPr>
          <p:cNvPr id="237" name="Google Shape;237;p14"/>
          <p:cNvSpPr txBox="1">
            <a:spLocks noGrp="1"/>
          </p:cNvSpPr>
          <p:nvPr>
            <p:ph type="body" idx="1"/>
          </p:nvPr>
        </p:nvSpPr>
        <p:spPr>
          <a:xfrm>
            <a:off x="677334" y="1815548"/>
            <a:ext cx="8596668" cy="4161182"/>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600"/>
              <a:buFont typeface="Noto Sans Symbols"/>
              <a:buChar char="⮚"/>
            </a:pPr>
            <a:r>
              <a:rPr lang="en-US" sz="2000">
                <a:solidFill>
                  <a:schemeClr val="dk1"/>
                </a:solidFill>
                <a:latin typeface="Calibri"/>
                <a:ea typeface="Calibri"/>
                <a:cs typeface="Calibri"/>
                <a:sym typeface="Calibri"/>
              </a:rPr>
              <a:t>The Indian bicycle market is just about 1% of the global market, thanks to low-cost, low-quality goods. </a:t>
            </a:r>
            <a:endParaRPr/>
          </a:p>
          <a:p>
            <a:pPr marL="342900" lvl="0" indent="-342900" algn="just" rtl="0">
              <a:spcBef>
                <a:spcPts val="1000"/>
              </a:spcBef>
              <a:spcAft>
                <a:spcPts val="0"/>
              </a:spcAft>
              <a:buSzPts val="1600"/>
              <a:buFont typeface="Noto Sans Symbols"/>
              <a:buChar char="⮚"/>
            </a:pPr>
            <a:r>
              <a:rPr lang="en-US" sz="2000">
                <a:solidFill>
                  <a:schemeClr val="dk1"/>
                </a:solidFill>
                <a:latin typeface="Calibri"/>
                <a:ea typeface="Calibri"/>
                <a:cs typeface="Calibri"/>
                <a:sym typeface="Calibri"/>
              </a:rPr>
              <a:t>Even so, the Indian bicycle industry acknowledges that the value of its products must be increased unable to thrive in international markets. </a:t>
            </a:r>
            <a:endParaRPr/>
          </a:p>
          <a:p>
            <a:pPr marL="342900" lvl="0" indent="-342900" algn="just" rtl="0">
              <a:spcBef>
                <a:spcPts val="1000"/>
              </a:spcBef>
              <a:spcAft>
                <a:spcPts val="0"/>
              </a:spcAft>
              <a:buSzPts val="1600"/>
              <a:buFont typeface="Noto Sans Symbols"/>
              <a:buChar char="⮚"/>
            </a:pPr>
            <a:r>
              <a:rPr lang="en-US" sz="2000">
                <a:solidFill>
                  <a:schemeClr val="dk1"/>
                </a:solidFill>
                <a:latin typeface="Calibri"/>
                <a:ea typeface="Calibri"/>
                <a:cs typeface="Calibri"/>
                <a:sym typeface="Calibri"/>
              </a:rPr>
              <a:t>Technology and quality improvements must be built into any aspect and facet of the bicycle. </a:t>
            </a:r>
            <a:endParaRPr/>
          </a:p>
          <a:p>
            <a:pPr marL="342900" lvl="0" indent="-342900" algn="just" rtl="0">
              <a:spcBef>
                <a:spcPts val="1000"/>
              </a:spcBef>
              <a:spcAft>
                <a:spcPts val="0"/>
              </a:spcAft>
              <a:buSzPts val="1600"/>
              <a:buFont typeface="Noto Sans Symbols"/>
              <a:buChar char="⮚"/>
            </a:pPr>
            <a:r>
              <a:rPr lang="en-US" sz="2000">
                <a:solidFill>
                  <a:schemeClr val="dk1"/>
                </a:solidFill>
                <a:latin typeface="Calibri"/>
                <a:ea typeface="Calibri"/>
                <a:cs typeface="Calibri"/>
                <a:sym typeface="Calibri"/>
              </a:rPr>
              <a:t>Entrepreneurs' simple mechanical skills are best geared to copying/adapting rather than developing new inventions. </a:t>
            </a:r>
            <a:endParaRPr/>
          </a:p>
          <a:p>
            <a:pPr marL="342900" lvl="0" indent="-342900" algn="just" rtl="0">
              <a:spcBef>
                <a:spcPts val="1000"/>
              </a:spcBef>
              <a:spcAft>
                <a:spcPts val="0"/>
              </a:spcAft>
              <a:buSzPts val="1600"/>
              <a:buFont typeface="Noto Sans Symbols"/>
              <a:buChar char="⮚"/>
            </a:pPr>
            <a:r>
              <a:rPr lang="en-US" sz="2000">
                <a:solidFill>
                  <a:schemeClr val="dk1"/>
                </a:solidFill>
                <a:latin typeface="Calibri"/>
                <a:ea typeface="Calibri"/>
                <a:cs typeface="Calibri"/>
                <a:sym typeface="Calibri"/>
              </a:rPr>
              <a:t>India has fallen behind other mature economies that are the optimum business of bicycles and parts, due to a lack of modern product production and the use of stronger and lighter metals such as aluminum alloy .</a:t>
            </a:r>
            <a:endParaRPr sz="2000">
              <a:solidFill>
                <a:schemeClr val="dk1"/>
              </a:solidFill>
              <a:latin typeface="Calibri"/>
              <a:ea typeface="Calibri"/>
              <a:cs typeface="Calibri"/>
              <a:sym typeface="Calibri"/>
            </a:endParaRPr>
          </a:p>
        </p:txBody>
      </p:sp>
      <p:pic>
        <p:nvPicPr>
          <p:cNvPr id="238" name="Google Shape;238;p14"/>
          <p:cNvPicPr preferRelativeResize="0"/>
          <p:nvPr/>
        </p:nvPicPr>
        <p:blipFill rotWithShape="1">
          <a:blip r:embed="rId3">
            <a:alphaModFix/>
          </a:blip>
          <a:srcRect l="13533" t="4515" r="15896" b="15019"/>
          <a:stretch/>
        </p:blipFill>
        <p:spPr>
          <a:xfrm>
            <a:off x="9375768" y="0"/>
            <a:ext cx="2816232" cy="4674477"/>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500"/>
                                        <p:tgtEl>
                                          <p:spTgt spid="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21429"/>
              </a:buClr>
              <a:buSzPts val="4000"/>
              <a:buFont typeface="Calibri"/>
              <a:buNone/>
            </a:pPr>
            <a:r>
              <a:rPr lang="en-US" sz="4000" b="1">
                <a:solidFill>
                  <a:srgbClr val="121429"/>
                </a:solidFill>
                <a:latin typeface="Calibri"/>
                <a:ea typeface="Calibri"/>
                <a:cs typeface="Calibri"/>
                <a:sym typeface="Calibri"/>
              </a:rPr>
              <a:t>OPPORTUNITIES</a:t>
            </a:r>
            <a:endParaRPr sz="4000" b="1">
              <a:solidFill>
                <a:srgbClr val="121429"/>
              </a:solidFill>
              <a:latin typeface="Calibri"/>
              <a:ea typeface="Calibri"/>
              <a:cs typeface="Calibri"/>
              <a:sym typeface="Calibri"/>
            </a:endParaRPr>
          </a:p>
        </p:txBody>
      </p:sp>
      <p:sp>
        <p:nvSpPr>
          <p:cNvPr id="244" name="Google Shape;244;p15"/>
          <p:cNvSpPr txBox="1">
            <a:spLocks noGrp="1"/>
          </p:cNvSpPr>
          <p:nvPr>
            <p:ph type="body" idx="1"/>
          </p:nvPr>
        </p:nvSpPr>
        <p:spPr>
          <a:xfrm>
            <a:off x="677334" y="1930401"/>
            <a:ext cx="8596668" cy="29651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Font typeface="Noto Sans Symbols"/>
              <a:buChar char="⮚"/>
            </a:pPr>
            <a:r>
              <a:rPr lang="en-US" dirty="0">
                <a:solidFill>
                  <a:schemeClr val="dk1"/>
                </a:solidFill>
                <a:latin typeface="Calibri"/>
                <a:ea typeface="Calibri"/>
                <a:cs typeface="Calibri"/>
                <a:sym typeface="Calibri"/>
              </a:rPr>
              <a:t>Expanding Market Size and Changing Consumer Preferences </a:t>
            </a:r>
            <a:endParaRPr dirty="0"/>
          </a:p>
          <a:p>
            <a:pPr marL="342900" lvl="0" indent="-342900" algn="l" rtl="0">
              <a:spcBef>
                <a:spcPts val="1000"/>
              </a:spcBef>
              <a:spcAft>
                <a:spcPts val="0"/>
              </a:spcAft>
              <a:buSzPts val="1440"/>
              <a:buFont typeface="Noto Sans Symbols"/>
              <a:buChar char="⮚"/>
            </a:pPr>
            <a:r>
              <a:rPr lang="en-US" dirty="0">
                <a:solidFill>
                  <a:schemeClr val="dk1"/>
                </a:solidFill>
                <a:latin typeface="Calibri"/>
                <a:ea typeface="Calibri"/>
                <a:cs typeface="Calibri"/>
                <a:sym typeface="Calibri"/>
              </a:rPr>
              <a:t>Increase in Consumer Disposable Income  </a:t>
            </a:r>
            <a:endParaRPr dirty="0"/>
          </a:p>
          <a:p>
            <a:pPr marL="342900" lvl="0" indent="-342900" algn="l" rtl="0">
              <a:spcBef>
                <a:spcPts val="1000"/>
              </a:spcBef>
              <a:spcAft>
                <a:spcPts val="0"/>
              </a:spcAft>
              <a:buSzPts val="1440"/>
              <a:buFont typeface="Noto Sans Symbols"/>
              <a:buChar char="⮚"/>
            </a:pPr>
            <a:r>
              <a:rPr lang="en-US" dirty="0">
                <a:solidFill>
                  <a:schemeClr val="dk1"/>
                </a:solidFill>
                <a:latin typeface="Calibri"/>
                <a:ea typeface="Calibri"/>
                <a:cs typeface="Calibri"/>
                <a:sym typeface="Calibri"/>
              </a:rPr>
              <a:t>Artificial Intelligence Advancements  </a:t>
            </a:r>
            <a:endParaRPr dirty="0"/>
          </a:p>
          <a:p>
            <a:pPr marL="342900" lvl="0" indent="-342900" algn="l" rtl="0">
              <a:spcBef>
                <a:spcPts val="1000"/>
              </a:spcBef>
              <a:spcAft>
                <a:spcPts val="0"/>
              </a:spcAft>
              <a:buSzPts val="1440"/>
              <a:buFont typeface="Noto Sans Symbols"/>
              <a:buChar char="⮚"/>
            </a:pPr>
            <a:r>
              <a:rPr lang="en-US" dirty="0">
                <a:solidFill>
                  <a:schemeClr val="dk1"/>
                </a:solidFill>
                <a:latin typeface="Calibri"/>
                <a:ea typeface="Calibri"/>
                <a:cs typeface="Calibri"/>
                <a:sym typeface="Calibri"/>
              </a:rPr>
              <a:t>Changing Technology </a:t>
            </a:r>
            <a:r>
              <a:rPr lang="en-US" dirty="0" smtClean="0">
                <a:solidFill>
                  <a:schemeClr val="dk1"/>
                </a:solidFill>
                <a:latin typeface="Calibri"/>
                <a:ea typeface="Calibri"/>
                <a:cs typeface="Calibri"/>
                <a:sym typeface="Calibri"/>
              </a:rPr>
              <a:t>Landscape</a:t>
            </a:r>
            <a:endParaRPr dirty="0">
              <a:solidFill>
                <a:schemeClr val="dk1"/>
              </a:solidFill>
              <a:latin typeface="Calibri"/>
              <a:ea typeface="Calibri"/>
              <a:cs typeface="Calibri"/>
              <a:sym typeface="Calibri"/>
            </a:endParaRPr>
          </a:p>
        </p:txBody>
      </p:sp>
      <p:pic>
        <p:nvPicPr>
          <p:cNvPr id="245" name="Google Shape;245;p15"/>
          <p:cNvPicPr preferRelativeResize="0"/>
          <p:nvPr/>
        </p:nvPicPr>
        <p:blipFill rotWithShape="1">
          <a:blip r:embed="rId3">
            <a:alphaModFix/>
          </a:blip>
          <a:srcRect l="25787" r="30009"/>
          <a:stretch/>
        </p:blipFill>
        <p:spPr>
          <a:xfrm>
            <a:off x="7867488" y="0"/>
            <a:ext cx="4324512" cy="6858000"/>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cBhvr additive="base">
                                        <p:cTn id="7" dur="500"/>
                                        <p:tgtEl>
                                          <p:spTgt spid="2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6"/>
          <p:cNvSpPr txBox="1">
            <a:spLocks noGrp="1"/>
          </p:cNvSpPr>
          <p:nvPr>
            <p:ph type="title"/>
          </p:nvPr>
        </p:nvSpPr>
        <p:spPr>
          <a:xfrm>
            <a:off x="677334" y="609600"/>
            <a:ext cx="8596668" cy="88789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21429"/>
              </a:buClr>
              <a:buSzPts val="4000"/>
              <a:buFont typeface="Trebuchet MS"/>
              <a:buNone/>
            </a:pPr>
            <a:r>
              <a:rPr lang="en-US" sz="4000" b="1">
                <a:solidFill>
                  <a:srgbClr val="121429"/>
                </a:solidFill>
              </a:rPr>
              <a:t>THREATS</a:t>
            </a:r>
            <a:endParaRPr b="1">
              <a:solidFill>
                <a:srgbClr val="121429"/>
              </a:solidFill>
            </a:endParaRPr>
          </a:p>
        </p:txBody>
      </p:sp>
      <p:sp>
        <p:nvSpPr>
          <p:cNvPr id="251" name="Google Shape;251;p16"/>
          <p:cNvSpPr txBox="1">
            <a:spLocks noGrp="1"/>
          </p:cNvSpPr>
          <p:nvPr>
            <p:ph type="body" idx="1"/>
          </p:nvPr>
        </p:nvSpPr>
        <p:spPr>
          <a:xfrm>
            <a:off x="677334" y="2160590"/>
            <a:ext cx="8596668" cy="282222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Font typeface="Noto Sans Symbols"/>
              <a:buChar char="⮚"/>
            </a:pPr>
            <a:r>
              <a:rPr lang="en-US">
                <a:solidFill>
                  <a:schemeClr val="dk1"/>
                </a:solidFill>
                <a:latin typeface="Calibri"/>
                <a:ea typeface="Calibri"/>
                <a:cs typeface="Calibri"/>
                <a:sym typeface="Calibri"/>
              </a:rPr>
              <a:t>US-China Trade Relations </a:t>
            </a:r>
            <a:endParaRPr/>
          </a:p>
          <a:p>
            <a:pPr marL="342900" lvl="0" indent="-342900" algn="l" rtl="0">
              <a:spcBef>
                <a:spcPts val="1000"/>
              </a:spcBef>
              <a:spcAft>
                <a:spcPts val="0"/>
              </a:spcAft>
              <a:buSzPts val="1440"/>
              <a:buFont typeface="Noto Sans Symbols"/>
              <a:buChar char="⮚"/>
            </a:pPr>
            <a:r>
              <a:rPr lang="en-US">
                <a:solidFill>
                  <a:schemeClr val="dk1"/>
                </a:solidFill>
                <a:latin typeface="Calibri"/>
                <a:ea typeface="Calibri"/>
                <a:cs typeface="Calibri"/>
                <a:sym typeface="Calibri"/>
              </a:rPr>
              <a:t>Government Laws and Bureaucracy  </a:t>
            </a:r>
            <a:endParaRPr/>
          </a:p>
          <a:p>
            <a:pPr marL="342900" lvl="0" indent="-342900" algn="l" rtl="0">
              <a:spcBef>
                <a:spcPts val="1000"/>
              </a:spcBef>
              <a:spcAft>
                <a:spcPts val="0"/>
              </a:spcAft>
              <a:buSzPts val="1440"/>
              <a:buFont typeface="Noto Sans Symbols"/>
              <a:buChar char="⮚"/>
            </a:pPr>
            <a:r>
              <a:rPr lang="en-US">
                <a:solidFill>
                  <a:schemeClr val="dk1"/>
                </a:solidFill>
                <a:latin typeface="Calibri"/>
                <a:ea typeface="Calibri"/>
                <a:cs typeface="Calibri"/>
                <a:sym typeface="Calibri"/>
              </a:rPr>
              <a:t>Industry culture of sticky prices  </a:t>
            </a:r>
            <a:endParaRPr/>
          </a:p>
          <a:p>
            <a:pPr marL="342900" lvl="0" indent="-342900" algn="l" rtl="0">
              <a:spcBef>
                <a:spcPts val="1000"/>
              </a:spcBef>
              <a:spcAft>
                <a:spcPts val="0"/>
              </a:spcAft>
              <a:buSzPts val="1440"/>
              <a:buFont typeface="Noto Sans Symbols"/>
              <a:buChar char="⮚"/>
            </a:pPr>
            <a:r>
              <a:rPr lang="en-US">
                <a:solidFill>
                  <a:schemeClr val="dk1"/>
                </a:solidFill>
                <a:latin typeface="Calibri"/>
                <a:ea typeface="Calibri"/>
                <a:cs typeface="Calibri"/>
                <a:sym typeface="Calibri"/>
              </a:rPr>
              <a:t>Squeezing the Middle Class in the Developing Worlds </a:t>
            </a:r>
            <a:endParaRPr/>
          </a:p>
          <a:p>
            <a:pPr marL="342900" lvl="0" indent="-342900" algn="l" rtl="0">
              <a:spcBef>
                <a:spcPts val="1000"/>
              </a:spcBef>
              <a:spcAft>
                <a:spcPts val="0"/>
              </a:spcAft>
              <a:buSzPts val="1440"/>
              <a:buFont typeface="Noto Sans Symbols"/>
              <a:buChar char="⮚"/>
            </a:pPr>
            <a:r>
              <a:rPr lang="en-US">
                <a:solidFill>
                  <a:schemeClr val="dk1"/>
                </a:solidFill>
                <a:latin typeface="Calibri"/>
                <a:ea typeface="Calibri"/>
                <a:cs typeface="Calibri"/>
                <a:sym typeface="Calibri"/>
              </a:rPr>
              <a:t>Growing Protectionism </a:t>
            </a:r>
            <a:endParaRPr/>
          </a:p>
          <a:p>
            <a:pPr marL="342900" lvl="0" indent="-342900" algn="l" rtl="0">
              <a:spcBef>
                <a:spcPts val="1000"/>
              </a:spcBef>
              <a:spcAft>
                <a:spcPts val="0"/>
              </a:spcAft>
              <a:buSzPts val="1440"/>
              <a:buFont typeface="Noto Sans Symbols"/>
              <a:buChar char="⮚"/>
            </a:pPr>
            <a:r>
              <a:rPr lang="en-US">
                <a:solidFill>
                  <a:schemeClr val="dk1"/>
                </a:solidFill>
                <a:latin typeface="Calibri"/>
                <a:ea typeface="Calibri"/>
                <a:cs typeface="Calibri"/>
                <a:sym typeface="Calibri"/>
              </a:rPr>
              <a:t>Buyers' bargaining power is growing</a:t>
            </a:r>
            <a:endParaRPr>
              <a:solidFill>
                <a:schemeClr val="dk1"/>
              </a:solidFill>
              <a:latin typeface="Calibri"/>
              <a:ea typeface="Calibri"/>
              <a:cs typeface="Calibri"/>
              <a:sym typeface="Calibri"/>
            </a:endParaRPr>
          </a:p>
        </p:txBody>
      </p:sp>
      <p:pic>
        <p:nvPicPr>
          <p:cNvPr id="252" name="Google Shape;252;p16"/>
          <p:cNvPicPr preferRelativeResize="0"/>
          <p:nvPr/>
        </p:nvPicPr>
        <p:blipFill rotWithShape="1">
          <a:blip r:embed="rId3">
            <a:alphaModFix/>
          </a:blip>
          <a:srcRect b="6819"/>
          <a:stretch/>
        </p:blipFill>
        <p:spPr>
          <a:xfrm>
            <a:off x="5688378" y="1393458"/>
            <a:ext cx="4163897" cy="3694357"/>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 calcmode="lin" valueType="num">
                                      <p:cBhvr additive="base">
                                        <p:cTn id="7" dur="500"/>
                                        <p:tgtEl>
                                          <p:spTgt spid="25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gtEl>
                                        <p:attrNameLst>
                                          <p:attrName>style.visibility</p:attrName>
                                        </p:attrNameLst>
                                      </p:cBhvr>
                                      <p:to>
                                        <p:strVal val="visible"/>
                                      </p:to>
                                    </p:set>
                                    <p:animEffect transition="in" filter="fade">
                                      <p:cBhvr>
                                        <p:cTn id="12" dur="10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7"/>
          <p:cNvSpPr txBox="1"/>
          <p:nvPr/>
        </p:nvSpPr>
        <p:spPr>
          <a:xfrm>
            <a:off x="742951" y="1517408"/>
            <a:ext cx="8713664" cy="50167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dirty="0">
                <a:solidFill>
                  <a:schemeClr val="dk1"/>
                </a:solidFill>
                <a:latin typeface="Calibri"/>
                <a:ea typeface="Calibri"/>
                <a:cs typeface="Calibri"/>
                <a:sym typeface="Calibri"/>
              </a:rPr>
              <a:t>The Indian bicycle has been facing several challenges in achieving export competitiveness. The industry mainly produces large models of steel roadster bicycles, children's bicycles, and a small, limited volume of premium bicycles.</a:t>
            </a:r>
            <a:endParaRPr dirty="0"/>
          </a:p>
          <a:p>
            <a:pPr marL="0" marR="0" lvl="0" indent="0" algn="just" rtl="0">
              <a:spcBef>
                <a:spcPts val="0"/>
              </a:spcBef>
              <a:spcAft>
                <a:spcPts val="0"/>
              </a:spcAft>
              <a:buNone/>
            </a:pPr>
            <a:endParaRPr sz="2000"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2000" dirty="0">
                <a:solidFill>
                  <a:schemeClr val="dk1"/>
                </a:solidFill>
                <a:latin typeface="Calibri"/>
                <a:ea typeface="Calibri"/>
                <a:cs typeface="Calibri"/>
                <a:sym typeface="Calibri"/>
              </a:rPr>
              <a:t>The bicycles which were demanded in the global markets are aesthetically and technically more superior than those produced domestically, which are created from high-end materials, are of multiple speed setting and they require many special components which are often from the specific brands and even through the second-largest bicycle industry in the world is Indian bicycle industry in terms of volume, manufacturers have been facing several demand and supply related barriers when producing bicycles which are demanded </a:t>
            </a:r>
            <a:r>
              <a:rPr lang="en-US" sz="2000" dirty="0" smtClean="0">
                <a:solidFill>
                  <a:schemeClr val="dk1"/>
                </a:solidFill>
                <a:latin typeface="Calibri"/>
                <a:ea typeface="Calibri"/>
                <a:cs typeface="Calibri"/>
                <a:sym typeface="Calibri"/>
              </a:rPr>
              <a:t>globally.</a:t>
            </a:r>
            <a:endParaRPr dirty="0"/>
          </a:p>
          <a:p>
            <a:pPr marL="0" marR="0" lvl="0" indent="0" algn="just" rtl="0">
              <a:spcBef>
                <a:spcPts val="0"/>
              </a:spcBef>
              <a:spcAft>
                <a:spcPts val="0"/>
              </a:spcAft>
              <a:buNone/>
            </a:pPr>
            <a:endParaRPr sz="2000"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2000" dirty="0">
                <a:solidFill>
                  <a:schemeClr val="dk1"/>
                </a:solidFill>
                <a:latin typeface="Calibri"/>
                <a:ea typeface="Calibri"/>
                <a:cs typeface="Calibri"/>
                <a:sym typeface="Calibri"/>
              </a:rPr>
              <a:t>They include the raw materials that have a lack of access to appropriate grades and forms at affordable prices mainly including </a:t>
            </a:r>
            <a:r>
              <a:rPr lang="en-US" sz="2000" dirty="0" smtClean="0">
                <a:solidFill>
                  <a:schemeClr val="dk1"/>
                </a:solidFill>
                <a:latin typeface="Calibri"/>
                <a:ea typeface="Calibri"/>
                <a:cs typeface="Calibri"/>
                <a:sym typeface="Calibri"/>
              </a:rPr>
              <a:t>aluminum </a:t>
            </a:r>
            <a:r>
              <a:rPr lang="en-US" sz="2000" dirty="0">
                <a:solidFill>
                  <a:schemeClr val="dk1"/>
                </a:solidFill>
                <a:latin typeface="Calibri"/>
                <a:ea typeface="Calibri"/>
                <a:cs typeface="Calibri"/>
                <a:sym typeface="Calibri"/>
              </a:rPr>
              <a:t>alloy. To gain access to international markets and consumer confidence there is a need for international marketing and selling channel.</a:t>
            </a:r>
            <a:endParaRPr dirty="0"/>
          </a:p>
        </p:txBody>
      </p:sp>
      <p:sp>
        <p:nvSpPr>
          <p:cNvPr id="258" name="Google Shape;258;p17"/>
          <p:cNvSpPr txBox="1"/>
          <p:nvPr/>
        </p:nvSpPr>
        <p:spPr>
          <a:xfrm>
            <a:off x="742951" y="369086"/>
            <a:ext cx="891788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121429"/>
                </a:solidFill>
                <a:latin typeface="Calibri"/>
                <a:ea typeface="Calibri"/>
                <a:cs typeface="Calibri"/>
                <a:sym typeface="Calibri"/>
              </a:rPr>
              <a:t>CONCLUSION</a:t>
            </a:r>
            <a:endParaRPr sz="2800" b="1">
              <a:solidFill>
                <a:srgbClr val="121429"/>
              </a:solidFill>
              <a:latin typeface="Calibri"/>
              <a:ea typeface="Calibri"/>
              <a:cs typeface="Calibri"/>
              <a:sym typeface="Calibri"/>
            </a:endParaRPr>
          </a:p>
        </p:txBody>
      </p:sp>
      <p:pic>
        <p:nvPicPr>
          <p:cNvPr id="259" name="Google Shape;259;p17"/>
          <p:cNvPicPr preferRelativeResize="0"/>
          <p:nvPr/>
        </p:nvPicPr>
        <p:blipFill rotWithShape="1">
          <a:blip r:embed="rId3">
            <a:alphaModFix/>
          </a:blip>
          <a:srcRect/>
          <a:stretch/>
        </p:blipFill>
        <p:spPr>
          <a:xfrm>
            <a:off x="9292493" y="2110153"/>
            <a:ext cx="2899507" cy="4593883"/>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additive="base">
                                        <p:cTn id="7" dur="500"/>
                                        <p:tgtEl>
                                          <p:spTgt spid="2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4628"/>
          </a:xfrm>
        </p:spPr>
        <p:txBody>
          <a:bodyPr/>
          <a:lstStyle/>
          <a:p>
            <a:r>
              <a:rPr lang="en-US" dirty="0" smtClean="0">
                <a:solidFill>
                  <a:schemeClr val="accent1">
                    <a:lumMod val="50000"/>
                  </a:schemeClr>
                </a:solidFill>
              </a:rPr>
              <a:t>References:</a:t>
            </a:r>
            <a:endParaRPr lang="en-US" dirty="0">
              <a:solidFill>
                <a:schemeClr val="accent1">
                  <a:lumMod val="50000"/>
                </a:schemeClr>
              </a:solidFill>
            </a:endParaRPr>
          </a:p>
        </p:txBody>
      </p:sp>
      <p:sp>
        <p:nvSpPr>
          <p:cNvPr id="3" name="Text Placeholder 2"/>
          <p:cNvSpPr>
            <a:spLocks noGrp="1"/>
          </p:cNvSpPr>
          <p:nvPr>
            <p:ph type="body" idx="1"/>
          </p:nvPr>
        </p:nvSpPr>
        <p:spPr>
          <a:xfrm>
            <a:off x="677334" y="1420837"/>
            <a:ext cx="8596668" cy="4620525"/>
          </a:xfrm>
        </p:spPr>
        <p:txBody>
          <a:bodyPr/>
          <a:lstStyle/>
          <a:p>
            <a:pPr marL="137160" indent="0">
              <a:buNone/>
            </a:pPr>
            <a:r>
              <a:rPr lang="en-US" dirty="0" smtClean="0">
                <a:hlinkClick r:id="rId2"/>
              </a:rPr>
              <a:t>https</a:t>
            </a:r>
            <a:r>
              <a:rPr lang="en-US" dirty="0">
                <a:hlinkClick r:id="rId2"/>
              </a:rPr>
              <a:t>://</a:t>
            </a:r>
            <a:r>
              <a:rPr lang="en-US" dirty="0" smtClean="0">
                <a:hlinkClick r:id="rId2"/>
              </a:rPr>
              <a:t>www.indiatoday.in/business/story/india-s-bicycle-market-on-a-fast-track-amid-pandemic-1717273-2020-09-01</a:t>
            </a:r>
            <a:endParaRPr lang="en-US" dirty="0" smtClean="0"/>
          </a:p>
          <a:p>
            <a:pPr marL="137160" indent="0">
              <a:buNone/>
            </a:pPr>
            <a:r>
              <a:rPr lang="en-US" dirty="0" smtClean="0">
                <a:hlinkClick r:id="rId3"/>
              </a:rPr>
              <a:t>https</a:t>
            </a:r>
            <a:r>
              <a:rPr lang="en-US" dirty="0">
                <a:hlinkClick r:id="rId3"/>
              </a:rPr>
              <a:t>://www.marketingmind.in/top-10-brands-bicycle-brands-in-india-2020</a:t>
            </a:r>
            <a:r>
              <a:rPr lang="en-US" dirty="0" smtClean="0">
                <a:hlinkClick r:id="rId3"/>
              </a:rPr>
              <a:t>/</a:t>
            </a:r>
            <a:endParaRPr lang="en-US" dirty="0" smtClean="0"/>
          </a:p>
          <a:p>
            <a:pPr marL="137160" indent="0">
              <a:buNone/>
            </a:pPr>
            <a:r>
              <a:rPr lang="en-US" dirty="0" smtClean="0">
                <a:hlinkClick r:id="rId4"/>
              </a:rPr>
              <a:t>https</a:t>
            </a:r>
            <a:r>
              <a:rPr lang="en-US" dirty="0">
                <a:hlinkClick r:id="rId4"/>
              </a:rPr>
              <a:t>://</a:t>
            </a:r>
            <a:r>
              <a:rPr lang="en-US" dirty="0" smtClean="0">
                <a:hlinkClick r:id="rId4"/>
              </a:rPr>
              <a:t>www.businesstoday.in/latest/economy-politics/story/cycle-sales-in-india-double-in-last-5-months-amid-pandemic-275656-2020-10-14</a:t>
            </a:r>
            <a:endParaRPr lang="en-US" dirty="0" smtClean="0"/>
          </a:p>
          <a:p>
            <a:pPr marL="137160" indent="0">
              <a:buNone/>
            </a:pPr>
            <a:r>
              <a:rPr lang="en-US" dirty="0" smtClean="0">
                <a:hlinkClick r:id="rId5"/>
              </a:rPr>
              <a:t>https</a:t>
            </a:r>
            <a:r>
              <a:rPr lang="en-US" dirty="0">
                <a:hlinkClick r:id="rId5"/>
              </a:rPr>
              <a:t>://</a:t>
            </a:r>
            <a:r>
              <a:rPr lang="en-US" dirty="0" smtClean="0">
                <a:hlinkClick r:id="rId5"/>
              </a:rPr>
              <a:t>aicma.org</a:t>
            </a:r>
            <a:endParaRPr lang="en-US" dirty="0" smtClean="0"/>
          </a:p>
          <a:p>
            <a:pPr marL="137160" indent="0">
              <a:buNone/>
            </a:pPr>
            <a:r>
              <a:rPr lang="en-US" dirty="0" smtClean="0"/>
              <a:t>Bicycle </a:t>
            </a:r>
            <a:r>
              <a:rPr lang="en-US" dirty="0"/>
              <a:t>Industry in India and its Challenges  A Case Study </a:t>
            </a:r>
            <a:r>
              <a:rPr lang="en-US" dirty="0" err="1"/>
              <a:t>Puneeth</a:t>
            </a:r>
            <a:r>
              <a:rPr lang="en-US" dirty="0"/>
              <a:t> B. R. 1, 2 &amp; </a:t>
            </a:r>
            <a:r>
              <a:rPr lang="en-US" dirty="0" err="1"/>
              <a:t>Nethravathi</a:t>
            </a:r>
            <a:r>
              <a:rPr lang="en-US" dirty="0"/>
              <a:t> P. </a:t>
            </a:r>
            <a:r>
              <a:rPr lang="en-US" dirty="0" smtClean="0"/>
              <a:t>S.</a:t>
            </a:r>
          </a:p>
          <a:p>
            <a:pPr marL="137160" indent="0">
              <a:buNone/>
            </a:pPr>
            <a:r>
              <a:rPr lang="en-US" dirty="0" smtClean="0"/>
              <a:t>India’s </a:t>
            </a:r>
            <a:r>
              <a:rPr lang="en-US" dirty="0"/>
              <a:t>bicycle market on a fast track amid </a:t>
            </a:r>
            <a:r>
              <a:rPr lang="en-US" dirty="0" smtClean="0"/>
              <a:t>pandemic </a:t>
            </a:r>
            <a:r>
              <a:rPr lang="en-US" dirty="0" err="1" smtClean="0"/>
              <a:t>Aishwarya</a:t>
            </a:r>
            <a:r>
              <a:rPr lang="en-US" dirty="0" smtClean="0"/>
              <a:t> </a:t>
            </a:r>
            <a:r>
              <a:rPr lang="en-US" dirty="0" err="1"/>
              <a:t>Paliwal,New</a:t>
            </a:r>
            <a:r>
              <a:rPr lang="en-US" dirty="0"/>
              <a:t> </a:t>
            </a:r>
            <a:r>
              <a:rPr lang="en-US" dirty="0" err="1"/>
              <a:t>Delhi,September</a:t>
            </a:r>
            <a:r>
              <a:rPr lang="en-US" dirty="0"/>
              <a:t> 1, 2020,UPDATED: September 1, 2020 08:59 </a:t>
            </a:r>
            <a:r>
              <a:rPr lang="en-US" dirty="0" smtClean="0"/>
              <a:t>IS</a:t>
            </a:r>
          </a:p>
          <a:p>
            <a:pPr marL="137160" indent="0">
              <a:buNone/>
            </a:pPr>
            <a:r>
              <a:rPr lang="en-US" dirty="0" smtClean="0"/>
              <a:t>Top </a:t>
            </a:r>
            <a:r>
              <a:rPr lang="en-US" dirty="0"/>
              <a:t>10 Bicycle Brands In India 2021[Updated]</a:t>
            </a:r>
          </a:p>
        </p:txBody>
      </p:sp>
    </p:spTree>
    <p:extLst>
      <p:ext uri="{BB962C8B-B14F-4D97-AF65-F5344CB8AC3E}">
        <p14:creationId xmlns:p14="http://schemas.microsoft.com/office/powerpoint/2010/main" val="12689525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3">
                                            <p:txEl>
                                              <p:pRg st="0" end="0"/>
                                            </p:txEl>
                                          </p:spTgt>
                                        </p:tgtEl>
                                        <p:attrNameLst>
                                          <p:attrName>r</p:attrName>
                                        </p:attrNameLst>
                                      </p:cBhvr>
                                    </p:animRot>
                                    <p:animRot by="-240000">
                                      <p:cBhvr>
                                        <p:cTn id="14" dur="200" fill="hold">
                                          <p:stCondLst>
                                            <p:cond delay="200"/>
                                          </p:stCondLst>
                                        </p:cTn>
                                        <p:tgtEl>
                                          <p:spTgt spid="3">
                                            <p:txEl>
                                              <p:pRg st="0" end="0"/>
                                            </p:txEl>
                                          </p:spTgt>
                                        </p:tgtEl>
                                        <p:attrNameLst>
                                          <p:attrName>r</p:attrName>
                                        </p:attrNameLst>
                                      </p:cBhvr>
                                    </p:animRot>
                                    <p:animRot by="240000">
                                      <p:cBhvr>
                                        <p:cTn id="15" dur="200" fill="hold">
                                          <p:stCondLst>
                                            <p:cond delay="400"/>
                                          </p:stCondLst>
                                        </p:cTn>
                                        <p:tgtEl>
                                          <p:spTgt spid="3">
                                            <p:txEl>
                                              <p:pRg st="0" end="0"/>
                                            </p:txEl>
                                          </p:spTgt>
                                        </p:tgtEl>
                                        <p:attrNameLst>
                                          <p:attrName>r</p:attrName>
                                        </p:attrNameLst>
                                      </p:cBhvr>
                                    </p:animRot>
                                    <p:animRot by="-240000">
                                      <p:cBhvr>
                                        <p:cTn id="16" dur="200" fill="hold">
                                          <p:stCondLst>
                                            <p:cond delay="600"/>
                                          </p:stCondLst>
                                        </p:cTn>
                                        <p:tgtEl>
                                          <p:spTgt spid="3">
                                            <p:txEl>
                                              <p:pRg st="0" end="0"/>
                                            </p:txEl>
                                          </p:spTgt>
                                        </p:tgtEl>
                                        <p:attrNameLst>
                                          <p:attrName>r</p:attrName>
                                        </p:attrNameLst>
                                      </p:cBhvr>
                                    </p:animRot>
                                    <p:animRot by="120000">
                                      <p:cBhvr>
                                        <p:cTn id="17" dur="200" fill="hold">
                                          <p:stCondLst>
                                            <p:cond delay="800"/>
                                          </p:stCondLst>
                                        </p:cTn>
                                        <p:tgtEl>
                                          <p:spTgt spid="3">
                                            <p:txEl>
                                              <p:pRg st="0" end="0"/>
                                            </p:txEl>
                                          </p:spTgt>
                                        </p:tgtEl>
                                        <p:attrNameLst>
                                          <p:attrName>r</p:attrName>
                                        </p:attrNameLst>
                                      </p:cBhvr>
                                    </p:animRot>
                                  </p:childTnLst>
                                </p:cTn>
                              </p:par>
                              <p:par>
                                <p:cTn id="18" presetID="32" presetClass="emph" presetSubtype="0" fill="hold" nodeType="withEffect">
                                  <p:stCondLst>
                                    <p:cond delay="0"/>
                                  </p:stCondLst>
                                  <p:childTnLst>
                                    <p:animRot by="120000">
                                      <p:cBhvr>
                                        <p:cTn id="19" dur="100" fill="hold">
                                          <p:stCondLst>
                                            <p:cond delay="0"/>
                                          </p:stCondLst>
                                        </p:cTn>
                                        <p:tgtEl>
                                          <p:spTgt spid="3">
                                            <p:txEl>
                                              <p:pRg st="1" end="1"/>
                                            </p:txEl>
                                          </p:spTgt>
                                        </p:tgtEl>
                                        <p:attrNameLst>
                                          <p:attrName>r</p:attrName>
                                        </p:attrNameLst>
                                      </p:cBhvr>
                                    </p:animRot>
                                    <p:animRot by="-240000">
                                      <p:cBhvr>
                                        <p:cTn id="20" dur="200" fill="hold">
                                          <p:stCondLst>
                                            <p:cond delay="200"/>
                                          </p:stCondLst>
                                        </p:cTn>
                                        <p:tgtEl>
                                          <p:spTgt spid="3">
                                            <p:txEl>
                                              <p:pRg st="1" end="1"/>
                                            </p:txEl>
                                          </p:spTgt>
                                        </p:tgtEl>
                                        <p:attrNameLst>
                                          <p:attrName>r</p:attrName>
                                        </p:attrNameLst>
                                      </p:cBhvr>
                                    </p:animRot>
                                    <p:animRot by="240000">
                                      <p:cBhvr>
                                        <p:cTn id="21" dur="200" fill="hold">
                                          <p:stCondLst>
                                            <p:cond delay="400"/>
                                          </p:stCondLst>
                                        </p:cTn>
                                        <p:tgtEl>
                                          <p:spTgt spid="3">
                                            <p:txEl>
                                              <p:pRg st="1" end="1"/>
                                            </p:txEl>
                                          </p:spTgt>
                                        </p:tgtEl>
                                        <p:attrNameLst>
                                          <p:attrName>r</p:attrName>
                                        </p:attrNameLst>
                                      </p:cBhvr>
                                    </p:animRot>
                                    <p:animRot by="-240000">
                                      <p:cBhvr>
                                        <p:cTn id="22" dur="200" fill="hold">
                                          <p:stCondLst>
                                            <p:cond delay="600"/>
                                          </p:stCondLst>
                                        </p:cTn>
                                        <p:tgtEl>
                                          <p:spTgt spid="3">
                                            <p:txEl>
                                              <p:pRg st="1" end="1"/>
                                            </p:txEl>
                                          </p:spTgt>
                                        </p:tgtEl>
                                        <p:attrNameLst>
                                          <p:attrName>r</p:attrName>
                                        </p:attrNameLst>
                                      </p:cBhvr>
                                    </p:animRot>
                                    <p:animRot by="120000">
                                      <p:cBhvr>
                                        <p:cTn id="23" dur="200" fill="hold">
                                          <p:stCondLst>
                                            <p:cond delay="800"/>
                                          </p:stCondLst>
                                        </p:cTn>
                                        <p:tgtEl>
                                          <p:spTgt spid="3">
                                            <p:txEl>
                                              <p:pRg st="1" end="1"/>
                                            </p:txEl>
                                          </p:spTgt>
                                        </p:tgtEl>
                                        <p:attrNameLst>
                                          <p:attrName>r</p:attrName>
                                        </p:attrNameLst>
                                      </p:cBhvr>
                                    </p:animRot>
                                  </p:childTnLst>
                                </p:cTn>
                              </p:par>
                              <p:par>
                                <p:cTn id="24" presetID="32" presetClass="emph" presetSubtype="0" fill="hold" nodeType="withEffect">
                                  <p:stCondLst>
                                    <p:cond delay="0"/>
                                  </p:stCondLst>
                                  <p:childTnLst>
                                    <p:animRot by="120000">
                                      <p:cBhvr>
                                        <p:cTn id="25" dur="100" fill="hold">
                                          <p:stCondLst>
                                            <p:cond delay="0"/>
                                          </p:stCondLst>
                                        </p:cTn>
                                        <p:tgtEl>
                                          <p:spTgt spid="3">
                                            <p:txEl>
                                              <p:pRg st="2" end="2"/>
                                            </p:txEl>
                                          </p:spTgt>
                                        </p:tgtEl>
                                        <p:attrNameLst>
                                          <p:attrName>r</p:attrName>
                                        </p:attrNameLst>
                                      </p:cBhvr>
                                    </p:animRot>
                                    <p:animRot by="-240000">
                                      <p:cBhvr>
                                        <p:cTn id="26" dur="200" fill="hold">
                                          <p:stCondLst>
                                            <p:cond delay="200"/>
                                          </p:stCondLst>
                                        </p:cTn>
                                        <p:tgtEl>
                                          <p:spTgt spid="3">
                                            <p:txEl>
                                              <p:pRg st="2" end="2"/>
                                            </p:txEl>
                                          </p:spTgt>
                                        </p:tgtEl>
                                        <p:attrNameLst>
                                          <p:attrName>r</p:attrName>
                                        </p:attrNameLst>
                                      </p:cBhvr>
                                    </p:animRot>
                                    <p:animRot by="240000">
                                      <p:cBhvr>
                                        <p:cTn id="27" dur="200" fill="hold">
                                          <p:stCondLst>
                                            <p:cond delay="400"/>
                                          </p:stCondLst>
                                        </p:cTn>
                                        <p:tgtEl>
                                          <p:spTgt spid="3">
                                            <p:txEl>
                                              <p:pRg st="2" end="2"/>
                                            </p:txEl>
                                          </p:spTgt>
                                        </p:tgtEl>
                                        <p:attrNameLst>
                                          <p:attrName>r</p:attrName>
                                        </p:attrNameLst>
                                      </p:cBhvr>
                                    </p:animRot>
                                    <p:animRot by="-240000">
                                      <p:cBhvr>
                                        <p:cTn id="28" dur="200" fill="hold">
                                          <p:stCondLst>
                                            <p:cond delay="600"/>
                                          </p:stCondLst>
                                        </p:cTn>
                                        <p:tgtEl>
                                          <p:spTgt spid="3">
                                            <p:txEl>
                                              <p:pRg st="2" end="2"/>
                                            </p:txEl>
                                          </p:spTgt>
                                        </p:tgtEl>
                                        <p:attrNameLst>
                                          <p:attrName>r</p:attrName>
                                        </p:attrNameLst>
                                      </p:cBhvr>
                                    </p:animRot>
                                    <p:animRot by="120000">
                                      <p:cBhvr>
                                        <p:cTn id="29" dur="200" fill="hold">
                                          <p:stCondLst>
                                            <p:cond delay="800"/>
                                          </p:stCondLst>
                                        </p:cTn>
                                        <p:tgtEl>
                                          <p:spTgt spid="3">
                                            <p:txEl>
                                              <p:pRg st="2" end="2"/>
                                            </p:txEl>
                                          </p:spTgt>
                                        </p:tgtEl>
                                        <p:attrNameLst>
                                          <p:attrName>r</p:attrName>
                                        </p:attrNameLst>
                                      </p:cBhvr>
                                    </p:animRot>
                                  </p:childTnLst>
                                </p:cTn>
                              </p:par>
                              <p:par>
                                <p:cTn id="30" presetID="32" presetClass="emph" presetSubtype="0" fill="hold" nodeType="withEffect">
                                  <p:stCondLst>
                                    <p:cond delay="0"/>
                                  </p:stCondLst>
                                  <p:childTnLst>
                                    <p:animRot by="120000">
                                      <p:cBhvr>
                                        <p:cTn id="31" dur="100" fill="hold">
                                          <p:stCondLst>
                                            <p:cond delay="0"/>
                                          </p:stCondLst>
                                        </p:cTn>
                                        <p:tgtEl>
                                          <p:spTgt spid="3">
                                            <p:txEl>
                                              <p:pRg st="3" end="3"/>
                                            </p:txEl>
                                          </p:spTgt>
                                        </p:tgtEl>
                                        <p:attrNameLst>
                                          <p:attrName>r</p:attrName>
                                        </p:attrNameLst>
                                      </p:cBhvr>
                                    </p:animRot>
                                    <p:animRot by="-240000">
                                      <p:cBhvr>
                                        <p:cTn id="32" dur="200" fill="hold">
                                          <p:stCondLst>
                                            <p:cond delay="200"/>
                                          </p:stCondLst>
                                        </p:cTn>
                                        <p:tgtEl>
                                          <p:spTgt spid="3">
                                            <p:txEl>
                                              <p:pRg st="3" end="3"/>
                                            </p:txEl>
                                          </p:spTgt>
                                        </p:tgtEl>
                                        <p:attrNameLst>
                                          <p:attrName>r</p:attrName>
                                        </p:attrNameLst>
                                      </p:cBhvr>
                                    </p:animRot>
                                    <p:animRot by="240000">
                                      <p:cBhvr>
                                        <p:cTn id="33" dur="200" fill="hold">
                                          <p:stCondLst>
                                            <p:cond delay="400"/>
                                          </p:stCondLst>
                                        </p:cTn>
                                        <p:tgtEl>
                                          <p:spTgt spid="3">
                                            <p:txEl>
                                              <p:pRg st="3" end="3"/>
                                            </p:txEl>
                                          </p:spTgt>
                                        </p:tgtEl>
                                        <p:attrNameLst>
                                          <p:attrName>r</p:attrName>
                                        </p:attrNameLst>
                                      </p:cBhvr>
                                    </p:animRot>
                                    <p:animRot by="-240000">
                                      <p:cBhvr>
                                        <p:cTn id="34" dur="200" fill="hold">
                                          <p:stCondLst>
                                            <p:cond delay="600"/>
                                          </p:stCondLst>
                                        </p:cTn>
                                        <p:tgtEl>
                                          <p:spTgt spid="3">
                                            <p:txEl>
                                              <p:pRg st="3" end="3"/>
                                            </p:txEl>
                                          </p:spTgt>
                                        </p:tgtEl>
                                        <p:attrNameLst>
                                          <p:attrName>r</p:attrName>
                                        </p:attrNameLst>
                                      </p:cBhvr>
                                    </p:animRot>
                                    <p:animRot by="120000">
                                      <p:cBhvr>
                                        <p:cTn id="35" dur="200" fill="hold">
                                          <p:stCondLst>
                                            <p:cond delay="800"/>
                                          </p:stCondLst>
                                        </p:cTn>
                                        <p:tgtEl>
                                          <p:spTgt spid="3">
                                            <p:txEl>
                                              <p:pRg st="3" end="3"/>
                                            </p:txEl>
                                          </p:spTgt>
                                        </p:tgtEl>
                                        <p:attrNameLst>
                                          <p:attrName>r</p:attrName>
                                        </p:attrNameLst>
                                      </p:cBhvr>
                                    </p:animRot>
                                  </p:childTnLst>
                                </p:cTn>
                              </p:par>
                              <p:par>
                                <p:cTn id="36" presetID="32" presetClass="emph" presetSubtype="0" fill="hold" nodeType="withEffect">
                                  <p:stCondLst>
                                    <p:cond delay="0"/>
                                  </p:stCondLst>
                                  <p:childTnLst>
                                    <p:animRot by="120000">
                                      <p:cBhvr>
                                        <p:cTn id="37" dur="100" fill="hold">
                                          <p:stCondLst>
                                            <p:cond delay="0"/>
                                          </p:stCondLst>
                                        </p:cTn>
                                        <p:tgtEl>
                                          <p:spTgt spid="3">
                                            <p:txEl>
                                              <p:pRg st="4" end="4"/>
                                            </p:txEl>
                                          </p:spTgt>
                                        </p:tgtEl>
                                        <p:attrNameLst>
                                          <p:attrName>r</p:attrName>
                                        </p:attrNameLst>
                                      </p:cBhvr>
                                    </p:animRot>
                                    <p:animRot by="-240000">
                                      <p:cBhvr>
                                        <p:cTn id="38" dur="200" fill="hold">
                                          <p:stCondLst>
                                            <p:cond delay="200"/>
                                          </p:stCondLst>
                                        </p:cTn>
                                        <p:tgtEl>
                                          <p:spTgt spid="3">
                                            <p:txEl>
                                              <p:pRg st="4" end="4"/>
                                            </p:txEl>
                                          </p:spTgt>
                                        </p:tgtEl>
                                        <p:attrNameLst>
                                          <p:attrName>r</p:attrName>
                                        </p:attrNameLst>
                                      </p:cBhvr>
                                    </p:animRot>
                                    <p:animRot by="240000">
                                      <p:cBhvr>
                                        <p:cTn id="39" dur="200" fill="hold">
                                          <p:stCondLst>
                                            <p:cond delay="400"/>
                                          </p:stCondLst>
                                        </p:cTn>
                                        <p:tgtEl>
                                          <p:spTgt spid="3">
                                            <p:txEl>
                                              <p:pRg st="4" end="4"/>
                                            </p:txEl>
                                          </p:spTgt>
                                        </p:tgtEl>
                                        <p:attrNameLst>
                                          <p:attrName>r</p:attrName>
                                        </p:attrNameLst>
                                      </p:cBhvr>
                                    </p:animRot>
                                    <p:animRot by="-240000">
                                      <p:cBhvr>
                                        <p:cTn id="40" dur="200" fill="hold">
                                          <p:stCondLst>
                                            <p:cond delay="600"/>
                                          </p:stCondLst>
                                        </p:cTn>
                                        <p:tgtEl>
                                          <p:spTgt spid="3">
                                            <p:txEl>
                                              <p:pRg st="4" end="4"/>
                                            </p:txEl>
                                          </p:spTgt>
                                        </p:tgtEl>
                                        <p:attrNameLst>
                                          <p:attrName>r</p:attrName>
                                        </p:attrNameLst>
                                      </p:cBhvr>
                                    </p:animRot>
                                    <p:animRot by="120000">
                                      <p:cBhvr>
                                        <p:cTn id="41" dur="200" fill="hold">
                                          <p:stCondLst>
                                            <p:cond delay="800"/>
                                          </p:stCondLst>
                                        </p:cTn>
                                        <p:tgtEl>
                                          <p:spTgt spid="3">
                                            <p:txEl>
                                              <p:pRg st="4" end="4"/>
                                            </p:txEl>
                                          </p:spTgt>
                                        </p:tgtEl>
                                        <p:attrNameLst>
                                          <p:attrName>r</p:attrName>
                                        </p:attrNameLst>
                                      </p:cBhvr>
                                    </p:animRot>
                                  </p:childTnLst>
                                </p:cTn>
                              </p:par>
                              <p:par>
                                <p:cTn id="42" presetID="32" presetClass="emph" presetSubtype="0" fill="hold" nodeType="withEffect">
                                  <p:stCondLst>
                                    <p:cond delay="0"/>
                                  </p:stCondLst>
                                  <p:childTnLst>
                                    <p:animRot by="120000">
                                      <p:cBhvr>
                                        <p:cTn id="43" dur="100" fill="hold">
                                          <p:stCondLst>
                                            <p:cond delay="0"/>
                                          </p:stCondLst>
                                        </p:cTn>
                                        <p:tgtEl>
                                          <p:spTgt spid="3">
                                            <p:txEl>
                                              <p:pRg st="5" end="5"/>
                                            </p:txEl>
                                          </p:spTgt>
                                        </p:tgtEl>
                                        <p:attrNameLst>
                                          <p:attrName>r</p:attrName>
                                        </p:attrNameLst>
                                      </p:cBhvr>
                                    </p:animRot>
                                    <p:animRot by="-240000">
                                      <p:cBhvr>
                                        <p:cTn id="44" dur="200" fill="hold">
                                          <p:stCondLst>
                                            <p:cond delay="200"/>
                                          </p:stCondLst>
                                        </p:cTn>
                                        <p:tgtEl>
                                          <p:spTgt spid="3">
                                            <p:txEl>
                                              <p:pRg st="5" end="5"/>
                                            </p:txEl>
                                          </p:spTgt>
                                        </p:tgtEl>
                                        <p:attrNameLst>
                                          <p:attrName>r</p:attrName>
                                        </p:attrNameLst>
                                      </p:cBhvr>
                                    </p:animRot>
                                    <p:animRot by="240000">
                                      <p:cBhvr>
                                        <p:cTn id="45" dur="200" fill="hold">
                                          <p:stCondLst>
                                            <p:cond delay="400"/>
                                          </p:stCondLst>
                                        </p:cTn>
                                        <p:tgtEl>
                                          <p:spTgt spid="3">
                                            <p:txEl>
                                              <p:pRg st="5" end="5"/>
                                            </p:txEl>
                                          </p:spTgt>
                                        </p:tgtEl>
                                        <p:attrNameLst>
                                          <p:attrName>r</p:attrName>
                                        </p:attrNameLst>
                                      </p:cBhvr>
                                    </p:animRot>
                                    <p:animRot by="-240000">
                                      <p:cBhvr>
                                        <p:cTn id="46" dur="200" fill="hold">
                                          <p:stCondLst>
                                            <p:cond delay="600"/>
                                          </p:stCondLst>
                                        </p:cTn>
                                        <p:tgtEl>
                                          <p:spTgt spid="3">
                                            <p:txEl>
                                              <p:pRg st="5" end="5"/>
                                            </p:txEl>
                                          </p:spTgt>
                                        </p:tgtEl>
                                        <p:attrNameLst>
                                          <p:attrName>r</p:attrName>
                                        </p:attrNameLst>
                                      </p:cBhvr>
                                    </p:animRot>
                                    <p:animRot by="120000">
                                      <p:cBhvr>
                                        <p:cTn id="47" dur="200" fill="hold">
                                          <p:stCondLst>
                                            <p:cond delay="800"/>
                                          </p:stCondLst>
                                        </p:cTn>
                                        <p:tgtEl>
                                          <p:spTgt spid="3">
                                            <p:txEl>
                                              <p:pRg st="5" end="5"/>
                                            </p:txEl>
                                          </p:spTgt>
                                        </p:tgtEl>
                                        <p:attrNameLst>
                                          <p:attrName>r</p:attrName>
                                        </p:attrNameLst>
                                      </p:cBhvr>
                                    </p:animRot>
                                  </p:childTnLst>
                                </p:cTn>
                              </p:par>
                              <p:par>
                                <p:cTn id="48" presetID="32" presetClass="emph" presetSubtype="0" fill="hold" nodeType="withEffect">
                                  <p:stCondLst>
                                    <p:cond delay="0"/>
                                  </p:stCondLst>
                                  <p:childTnLst>
                                    <p:animRot by="120000">
                                      <p:cBhvr>
                                        <p:cTn id="49" dur="100" fill="hold">
                                          <p:stCondLst>
                                            <p:cond delay="0"/>
                                          </p:stCondLst>
                                        </p:cTn>
                                        <p:tgtEl>
                                          <p:spTgt spid="3">
                                            <p:txEl>
                                              <p:pRg st="6" end="6"/>
                                            </p:txEl>
                                          </p:spTgt>
                                        </p:tgtEl>
                                        <p:attrNameLst>
                                          <p:attrName>r</p:attrName>
                                        </p:attrNameLst>
                                      </p:cBhvr>
                                    </p:animRot>
                                    <p:animRot by="-240000">
                                      <p:cBhvr>
                                        <p:cTn id="50" dur="200" fill="hold">
                                          <p:stCondLst>
                                            <p:cond delay="200"/>
                                          </p:stCondLst>
                                        </p:cTn>
                                        <p:tgtEl>
                                          <p:spTgt spid="3">
                                            <p:txEl>
                                              <p:pRg st="6" end="6"/>
                                            </p:txEl>
                                          </p:spTgt>
                                        </p:tgtEl>
                                        <p:attrNameLst>
                                          <p:attrName>r</p:attrName>
                                        </p:attrNameLst>
                                      </p:cBhvr>
                                    </p:animRot>
                                    <p:animRot by="240000">
                                      <p:cBhvr>
                                        <p:cTn id="51" dur="200" fill="hold">
                                          <p:stCondLst>
                                            <p:cond delay="400"/>
                                          </p:stCondLst>
                                        </p:cTn>
                                        <p:tgtEl>
                                          <p:spTgt spid="3">
                                            <p:txEl>
                                              <p:pRg st="6" end="6"/>
                                            </p:txEl>
                                          </p:spTgt>
                                        </p:tgtEl>
                                        <p:attrNameLst>
                                          <p:attrName>r</p:attrName>
                                        </p:attrNameLst>
                                      </p:cBhvr>
                                    </p:animRot>
                                    <p:animRot by="-240000">
                                      <p:cBhvr>
                                        <p:cTn id="52" dur="200" fill="hold">
                                          <p:stCondLst>
                                            <p:cond delay="600"/>
                                          </p:stCondLst>
                                        </p:cTn>
                                        <p:tgtEl>
                                          <p:spTgt spid="3">
                                            <p:txEl>
                                              <p:pRg st="6" end="6"/>
                                            </p:txEl>
                                          </p:spTgt>
                                        </p:tgtEl>
                                        <p:attrNameLst>
                                          <p:attrName>r</p:attrName>
                                        </p:attrNameLst>
                                      </p:cBhvr>
                                    </p:animRot>
                                    <p:animRot by="120000">
                                      <p:cBhvr>
                                        <p:cTn id="53" dur="200" fill="hold">
                                          <p:stCondLst>
                                            <p:cond delay="800"/>
                                          </p:stCondLst>
                                        </p:cTn>
                                        <p:tgtEl>
                                          <p:spTgt spid="3">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0558557311_0_140"/>
          <p:cNvSpPr txBox="1"/>
          <p:nvPr/>
        </p:nvSpPr>
        <p:spPr>
          <a:xfrm>
            <a:off x="509688" y="53000"/>
            <a:ext cx="7434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3000" b="1">
              <a:solidFill>
                <a:srgbClr val="121429"/>
              </a:solidFill>
              <a:latin typeface="Calibri"/>
              <a:ea typeface="Calibri"/>
              <a:cs typeface="Calibri"/>
              <a:sym typeface="Calibri"/>
            </a:endParaRPr>
          </a:p>
        </p:txBody>
      </p:sp>
      <p:sp>
        <p:nvSpPr>
          <p:cNvPr id="151" name="Google Shape;151;g10558557311_0_140"/>
          <p:cNvSpPr txBox="1"/>
          <p:nvPr/>
        </p:nvSpPr>
        <p:spPr>
          <a:xfrm>
            <a:off x="564656" y="1511564"/>
            <a:ext cx="6978900" cy="4801284"/>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endParaRPr sz="2000" b="1" dirty="0">
              <a:solidFill>
                <a:srgbClr val="121429"/>
              </a:solidFill>
              <a:latin typeface="Calibri"/>
              <a:ea typeface="Calibri"/>
              <a:cs typeface="Calibri"/>
              <a:sym typeface="Calibri"/>
            </a:endParaRPr>
          </a:p>
          <a:p>
            <a:pPr marL="457200" lvl="0" indent="-381000" algn="just" rtl="0">
              <a:lnSpc>
                <a:spcPct val="100000"/>
              </a:lnSpc>
              <a:spcBef>
                <a:spcPts val="0"/>
              </a:spcBef>
              <a:spcAft>
                <a:spcPts val="0"/>
              </a:spcAft>
              <a:buClr>
                <a:schemeClr val="dk1"/>
              </a:buClr>
              <a:buSzPts val="2400"/>
              <a:buFont typeface="Roboto"/>
              <a:buChar char="●"/>
            </a:pPr>
            <a:r>
              <a:rPr lang="en-US" sz="2000" dirty="0">
                <a:solidFill>
                  <a:schemeClr val="dk1"/>
                </a:solidFill>
                <a:latin typeface="Roboto"/>
                <a:ea typeface="Roboto"/>
                <a:cs typeface="Roboto"/>
                <a:sym typeface="Roboto"/>
              </a:rPr>
              <a:t>The bicycle Industry took birth in 1938 when it was decided by the Indian Government to manufacture them to be used by British and Allied forces.</a:t>
            </a:r>
            <a:endParaRPr sz="2000" dirty="0">
              <a:solidFill>
                <a:schemeClr val="dk1"/>
              </a:solidFill>
              <a:latin typeface="Roboto"/>
              <a:ea typeface="Roboto"/>
              <a:cs typeface="Roboto"/>
              <a:sym typeface="Roboto"/>
            </a:endParaRPr>
          </a:p>
          <a:p>
            <a:pPr marL="457200" lvl="0" indent="0" algn="just" rtl="0">
              <a:lnSpc>
                <a:spcPct val="100000"/>
              </a:lnSpc>
              <a:spcBef>
                <a:spcPts val="0"/>
              </a:spcBef>
              <a:spcAft>
                <a:spcPts val="0"/>
              </a:spcAft>
              <a:buNone/>
            </a:pPr>
            <a:endParaRPr sz="2000" dirty="0">
              <a:solidFill>
                <a:schemeClr val="dk1"/>
              </a:solidFill>
              <a:latin typeface="Roboto"/>
              <a:ea typeface="Roboto"/>
              <a:cs typeface="Roboto"/>
              <a:sym typeface="Roboto"/>
            </a:endParaRPr>
          </a:p>
          <a:p>
            <a:pPr marL="457200" lvl="0" indent="-381000" algn="just" rtl="0">
              <a:lnSpc>
                <a:spcPct val="100000"/>
              </a:lnSpc>
              <a:spcBef>
                <a:spcPts val="0"/>
              </a:spcBef>
              <a:spcAft>
                <a:spcPts val="0"/>
              </a:spcAft>
              <a:buClr>
                <a:schemeClr val="dk1"/>
              </a:buClr>
              <a:buSzPts val="2400"/>
              <a:buFont typeface="Roboto"/>
              <a:buChar char="●"/>
            </a:pPr>
            <a:r>
              <a:rPr lang="en-US" sz="2000" dirty="0">
                <a:solidFill>
                  <a:schemeClr val="dk1"/>
                </a:solidFill>
                <a:latin typeface="Roboto"/>
                <a:ea typeface="Roboto"/>
                <a:cs typeface="Roboto"/>
                <a:sym typeface="Roboto"/>
              </a:rPr>
              <a:t>In 1943, Cycle Manufacturers’ Association was formed.</a:t>
            </a:r>
            <a:endParaRPr sz="2000" dirty="0">
              <a:solidFill>
                <a:schemeClr val="dk1"/>
              </a:solidFill>
              <a:latin typeface="Roboto"/>
              <a:ea typeface="Roboto"/>
              <a:cs typeface="Roboto"/>
              <a:sym typeface="Roboto"/>
            </a:endParaRPr>
          </a:p>
          <a:p>
            <a:pPr marL="457200" lvl="0" indent="0" algn="just" rtl="0">
              <a:lnSpc>
                <a:spcPct val="100000"/>
              </a:lnSpc>
              <a:spcBef>
                <a:spcPts val="0"/>
              </a:spcBef>
              <a:spcAft>
                <a:spcPts val="0"/>
              </a:spcAft>
              <a:buNone/>
            </a:pPr>
            <a:endParaRPr sz="2000" dirty="0">
              <a:solidFill>
                <a:schemeClr val="dk1"/>
              </a:solidFill>
              <a:latin typeface="Roboto"/>
              <a:ea typeface="Roboto"/>
              <a:cs typeface="Roboto"/>
              <a:sym typeface="Roboto"/>
            </a:endParaRPr>
          </a:p>
          <a:p>
            <a:pPr marL="457200" lvl="0" indent="-381000" algn="just" rtl="0">
              <a:lnSpc>
                <a:spcPct val="100000"/>
              </a:lnSpc>
              <a:spcBef>
                <a:spcPts val="0"/>
              </a:spcBef>
              <a:spcAft>
                <a:spcPts val="0"/>
              </a:spcAft>
              <a:buClr>
                <a:schemeClr val="dk1"/>
              </a:buClr>
              <a:buSzPts val="2400"/>
              <a:buFont typeface="Roboto"/>
              <a:buChar char="●"/>
            </a:pPr>
            <a:r>
              <a:rPr lang="en-US" sz="2000" dirty="0">
                <a:solidFill>
                  <a:schemeClr val="dk1"/>
                </a:solidFill>
                <a:latin typeface="Roboto"/>
                <a:ea typeface="Roboto"/>
                <a:cs typeface="Roboto"/>
                <a:sym typeface="Roboto"/>
              </a:rPr>
              <a:t>Bicycle penetration in India started only after the year 1960. </a:t>
            </a:r>
            <a:endParaRPr sz="2000" dirty="0">
              <a:solidFill>
                <a:schemeClr val="dk1"/>
              </a:solidFill>
              <a:latin typeface="Roboto"/>
              <a:ea typeface="Roboto"/>
              <a:cs typeface="Roboto"/>
              <a:sym typeface="Roboto"/>
            </a:endParaRPr>
          </a:p>
          <a:p>
            <a:pPr marL="457200" lvl="0" indent="0" algn="just" rtl="0">
              <a:lnSpc>
                <a:spcPct val="100000"/>
              </a:lnSpc>
              <a:spcBef>
                <a:spcPts val="0"/>
              </a:spcBef>
              <a:spcAft>
                <a:spcPts val="0"/>
              </a:spcAft>
              <a:buNone/>
            </a:pPr>
            <a:endParaRPr sz="2000" dirty="0">
              <a:solidFill>
                <a:schemeClr val="dk1"/>
              </a:solidFill>
              <a:latin typeface="Roboto"/>
              <a:ea typeface="Roboto"/>
              <a:cs typeface="Roboto"/>
              <a:sym typeface="Roboto"/>
            </a:endParaRPr>
          </a:p>
          <a:p>
            <a:pPr marL="457200" lvl="0" indent="-381000" algn="just" rtl="0">
              <a:lnSpc>
                <a:spcPct val="100000"/>
              </a:lnSpc>
              <a:spcBef>
                <a:spcPts val="0"/>
              </a:spcBef>
              <a:spcAft>
                <a:spcPts val="0"/>
              </a:spcAft>
              <a:buClr>
                <a:schemeClr val="dk1"/>
              </a:buClr>
              <a:buSzPts val="2400"/>
              <a:buFont typeface="Roboto"/>
              <a:buChar char="●"/>
            </a:pPr>
            <a:r>
              <a:rPr lang="en-US" sz="2000" dirty="0">
                <a:solidFill>
                  <a:schemeClr val="dk1"/>
                </a:solidFill>
                <a:latin typeface="Roboto"/>
                <a:ea typeface="Roboto"/>
                <a:cs typeface="Roboto"/>
                <a:sym typeface="Roboto"/>
              </a:rPr>
              <a:t>Interestingly, the Indian Government introduced voluntary price control on bicycles. By 1970, India became the fifth largest producer of bicycles in the world</a:t>
            </a:r>
            <a:r>
              <a:rPr lang="en-US" sz="2000" dirty="0" smtClean="0">
                <a:solidFill>
                  <a:schemeClr val="dk1"/>
                </a:solidFill>
                <a:latin typeface="Roboto"/>
                <a:ea typeface="Roboto"/>
                <a:cs typeface="Roboto"/>
                <a:sym typeface="Roboto"/>
              </a:rPr>
              <a:t>.</a:t>
            </a:r>
            <a:endParaRPr sz="2000" dirty="0">
              <a:solidFill>
                <a:schemeClr val="dk1"/>
              </a:solidFill>
              <a:latin typeface="Roboto"/>
              <a:ea typeface="Roboto"/>
              <a:cs typeface="Roboto"/>
              <a:sym typeface="Roboto"/>
            </a:endParaRPr>
          </a:p>
          <a:p>
            <a:pPr marL="0" lvl="0" indent="0" algn="just" rtl="0">
              <a:lnSpc>
                <a:spcPct val="100000"/>
              </a:lnSpc>
              <a:spcBef>
                <a:spcPts val="0"/>
              </a:spcBef>
              <a:spcAft>
                <a:spcPts val="0"/>
              </a:spcAft>
              <a:buNone/>
            </a:pPr>
            <a:endParaRPr sz="2000" dirty="0">
              <a:solidFill>
                <a:schemeClr val="dk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1" y="74246"/>
            <a:ext cx="883751" cy="1423250"/>
          </a:xfrm>
          <a:prstGeom prst="rect">
            <a:avLst/>
          </a:prstGeom>
        </p:spPr>
      </p:pic>
      <p:sp>
        <p:nvSpPr>
          <p:cNvPr id="6" name="Google Shape;151;g10558557311_0_140"/>
          <p:cNvSpPr txBox="1"/>
          <p:nvPr/>
        </p:nvSpPr>
        <p:spPr>
          <a:xfrm>
            <a:off x="844073" y="869800"/>
            <a:ext cx="69789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dirty="0">
                <a:solidFill>
                  <a:srgbClr val="121429"/>
                </a:solidFill>
                <a:latin typeface="Calibri"/>
                <a:ea typeface="Calibri"/>
                <a:cs typeface="Calibri"/>
                <a:sym typeface="Calibri"/>
              </a:rPr>
              <a:t>INTRODUCTION OF CYCLE </a:t>
            </a:r>
            <a:r>
              <a:rPr lang="en-US" sz="3200" b="1" dirty="0" smtClean="0">
                <a:solidFill>
                  <a:srgbClr val="121429"/>
                </a:solidFill>
                <a:latin typeface="Calibri"/>
                <a:ea typeface="Calibri"/>
                <a:cs typeface="Calibri"/>
                <a:sym typeface="Calibri"/>
              </a:rPr>
              <a:t>INDUSTRY</a:t>
            </a:r>
            <a:endParaRPr sz="3200" b="1" dirty="0">
              <a:solidFill>
                <a:srgbClr val="121429"/>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4233" y="0"/>
            <a:ext cx="453262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0000"/>
          </a:xfrm>
          <a:prstGeom prst="rect">
            <a:avLst/>
          </a:prstGeom>
        </p:spPr>
      </p:pic>
      <p:sp>
        <p:nvSpPr>
          <p:cNvPr id="3" name="Text Placeholder 2"/>
          <p:cNvSpPr>
            <a:spLocks noGrp="1"/>
          </p:cNvSpPr>
          <p:nvPr>
            <p:ph type="body" idx="1"/>
          </p:nvPr>
        </p:nvSpPr>
        <p:spPr>
          <a:xfrm>
            <a:off x="3337036" y="5303521"/>
            <a:ext cx="5517927" cy="1181686"/>
          </a:xfrm>
        </p:spPr>
        <p:txBody>
          <a:bodyPr>
            <a:normAutofit/>
          </a:bodyPr>
          <a:lstStyle/>
          <a:p>
            <a:pPr marL="137160" indent="0">
              <a:buNone/>
            </a:pPr>
            <a:r>
              <a:rPr lang="en-US" sz="3200" dirty="0" smtClean="0">
                <a:solidFill>
                  <a:schemeClr val="accent4">
                    <a:lumMod val="40000"/>
                    <a:lumOff val="60000"/>
                  </a:schemeClr>
                </a:solidFill>
                <a:latin typeface="Sitka Text Semibold" pitchFamily="2" charset="0"/>
              </a:rPr>
              <a:t>	</a:t>
            </a:r>
            <a:r>
              <a:rPr lang="en-US" sz="6000" dirty="0" smtClean="0">
                <a:solidFill>
                  <a:schemeClr val="accent4">
                    <a:lumMod val="40000"/>
                    <a:lumOff val="60000"/>
                  </a:schemeClr>
                </a:solidFill>
                <a:latin typeface="Sitka Text Semibold" pitchFamily="2" charset="0"/>
              </a:rPr>
              <a:t>Thank You</a:t>
            </a:r>
            <a:r>
              <a:rPr lang="en-US" sz="6000" dirty="0">
                <a:solidFill>
                  <a:schemeClr val="accent4">
                    <a:lumMod val="40000"/>
                    <a:lumOff val="60000"/>
                  </a:schemeClr>
                </a:solidFill>
                <a:latin typeface="Sitka Text Semibold" pitchFamily="2" charset="0"/>
              </a:rPr>
              <a:t>!</a:t>
            </a:r>
          </a:p>
        </p:txBody>
      </p:sp>
    </p:spTree>
    <p:extLst>
      <p:ext uri="{BB962C8B-B14F-4D97-AF65-F5344CB8AC3E}">
        <p14:creationId xmlns:p14="http://schemas.microsoft.com/office/powerpoint/2010/main" val="38174820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4A7A-4222-47C7-B06C-1DE522AB92AC}"/>
              </a:ext>
            </a:extLst>
          </p:cNvPr>
          <p:cNvSpPr>
            <a:spLocks noGrp="1"/>
          </p:cNvSpPr>
          <p:nvPr>
            <p:ph type="title"/>
          </p:nvPr>
        </p:nvSpPr>
        <p:spPr>
          <a:xfrm>
            <a:off x="982812" y="494453"/>
            <a:ext cx="8596668" cy="666276"/>
          </a:xfrm>
        </p:spPr>
        <p:txBody>
          <a:bodyPr>
            <a:noAutofit/>
          </a:bodyPr>
          <a:lstStyle/>
          <a:p>
            <a:pPr algn="ctr"/>
            <a:r>
              <a:rPr lang="en-US" sz="4400" b="1" dirty="0">
                <a:solidFill>
                  <a:schemeClr val="tx2">
                    <a:lumMod val="10000"/>
                  </a:schemeClr>
                </a:solidFill>
                <a:latin typeface="Calibri" panose="020F0502020204030204" pitchFamily="34" charset="0"/>
                <a:cs typeface="Calibri" panose="020F0502020204030204" pitchFamily="34" charset="0"/>
              </a:rPr>
              <a:t>Top 10 Bicycle </a:t>
            </a:r>
            <a:r>
              <a:rPr lang="en-US" sz="4400" b="1" dirty="0" smtClean="0">
                <a:solidFill>
                  <a:schemeClr val="tx2">
                    <a:lumMod val="10000"/>
                  </a:schemeClr>
                </a:solidFill>
                <a:latin typeface="Calibri" panose="020F0502020204030204" pitchFamily="34" charset="0"/>
                <a:cs typeface="Calibri" panose="020F0502020204030204" pitchFamily="34" charset="0"/>
              </a:rPr>
              <a:t>Brands </a:t>
            </a:r>
            <a:r>
              <a:rPr lang="en-US" sz="4400" b="1" dirty="0">
                <a:solidFill>
                  <a:schemeClr val="tx2">
                    <a:lumMod val="10000"/>
                  </a:schemeClr>
                </a:solidFill>
                <a:latin typeface="Calibri" panose="020F0502020204030204" pitchFamily="34" charset="0"/>
                <a:cs typeface="Calibri" panose="020F0502020204030204" pitchFamily="34" charset="0"/>
              </a:rPr>
              <a:t>in </a:t>
            </a:r>
            <a:r>
              <a:rPr lang="en-US" sz="4400" b="1" dirty="0" smtClean="0">
                <a:solidFill>
                  <a:schemeClr val="tx2">
                    <a:lumMod val="10000"/>
                  </a:schemeClr>
                </a:solidFill>
                <a:latin typeface="Calibri" panose="020F0502020204030204" pitchFamily="34" charset="0"/>
                <a:cs typeface="Calibri" panose="020F0502020204030204" pitchFamily="34" charset="0"/>
              </a:rPr>
              <a:t>India </a:t>
            </a:r>
            <a:r>
              <a:rPr lang="en-US" sz="4400" b="1" dirty="0">
                <a:solidFill>
                  <a:schemeClr val="tx2">
                    <a:lumMod val="10000"/>
                  </a:schemeClr>
                </a:solidFill>
                <a:latin typeface="Calibri" panose="020F0502020204030204" pitchFamily="34" charset="0"/>
                <a:cs typeface="Calibri" panose="020F0502020204030204" pitchFamily="34" charset="0"/>
              </a:rPr>
              <a:t>2020</a:t>
            </a:r>
            <a:endParaRPr lang="en-IN" sz="4400" b="1" dirty="0">
              <a:solidFill>
                <a:schemeClr val="tx2">
                  <a:lumMod val="10000"/>
                </a:schemeClr>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8AD4F76-D6D6-43D1-A538-439581F777B6}"/>
              </a:ext>
            </a:extLst>
          </p:cNvPr>
          <p:cNvSpPr>
            <a:spLocks noGrp="1"/>
          </p:cNvSpPr>
          <p:nvPr>
            <p:ph idx="1"/>
          </p:nvPr>
        </p:nvSpPr>
        <p:spPr>
          <a:xfrm>
            <a:off x="838200" y="1594583"/>
            <a:ext cx="10515600" cy="5004420"/>
          </a:xfrm>
        </p:spPr>
        <p:txBody>
          <a:bodyPr>
            <a:noAutofit/>
          </a:bodyPr>
          <a:lstStyle/>
          <a:p>
            <a:pPr marL="0" indent="0">
              <a:buNone/>
            </a:pPr>
            <a:r>
              <a:rPr lang="en-IN" sz="2400" b="0" i="0" dirty="0">
                <a:solidFill>
                  <a:srgbClr val="202124"/>
                </a:solidFill>
                <a:effectLst/>
                <a:latin typeface="Calibri" panose="020F0502020204030204" pitchFamily="34" charset="0"/>
                <a:cs typeface="Calibri" panose="020F0502020204030204" pitchFamily="34" charset="0"/>
              </a:rPr>
              <a:t>1) Hero </a:t>
            </a:r>
          </a:p>
          <a:p>
            <a:pPr marL="0" indent="0">
              <a:buNone/>
            </a:pPr>
            <a:r>
              <a:rPr lang="en-IN" sz="2400" b="0" i="0" dirty="0">
                <a:solidFill>
                  <a:srgbClr val="202124"/>
                </a:solidFill>
                <a:effectLst/>
                <a:latin typeface="Calibri" panose="020F0502020204030204" pitchFamily="34" charset="0"/>
                <a:cs typeface="Calibri" panose="020F0502020204030204" pitchFamily="34" charset="0"/>
              </a:rPr>
              <a:t>2) Atlas</a:t>
            </a:r>
          </a:p>
          <a:p>
            <a:pPr marL="0" indent="0">
              <a:buNone/>
            </a:pPr>
            <a:r>
              <a:rPr lang="en-IN" sz="2400" b="0" i="0" dirty="0">
                <a:solidFill>
                  <a:srgbClr val="202124"/>
                </a:solidFill>
                <a:effectLst/>
                <a:latin typeface="Calibri" panose="020F0502020204030204" pitchFamily="34" charset="0"/>
                <a:cs typeface="Calibri" panose="020F0502020204030204" pitchFamily="34" charset="0"/>
              </a:rPr>
              <a:t>3) Avon</a:t>
            </a:r>
          </a:p>
          <a:p>
            <a:pPr marL="0" indent="0">
              <a:buNone/>
            </a:pPr>
            <a:r>
              <a:rPr lang="en-IN" sz="2400" b="0" i="0" dirty="0">
                <a:solidFill>
                  <a:srgbClr val="202124"/>
                </a:solidFill>
                <a:effectLst/>
                <a:latin typeface="Calibri" panose="020F0502020204030204" pitchFamily="34" charset="0"/>
                <a:cs typeface="Calibri" panose="020F0502020204030204" pitchFamily="34" charset="0"/>
              </a:rPr>
              <a:t>4) Hercules </a:t>
            </a:r>
          </a:p>
          <a:p>
            <a:pPr marL="0" indent="0">
              <a:buNone/>
            </a:pPr>
            <a:r>
              <a:rPr lang="en-IN" sz="2400" b="0" i="0" dirty="0">
                <a:solidFill>
                  <a:srgbClr val="202124"/>
                </a:solidFill>
                <a:effectLst/>
                <a:latin typeface="Calibri" panose="020F0502020204030204" pitchFamily="34" charset="0"/>
                <a:cs typeface="Calibri" panose="020F0502020204030204" pitchFamily="34" charset="0"/>
              </a:rPr>
              <a:t>5) La-sovereign</a:t>
            </a:r>
          </a:p>
          <a:p>
            <a:pPr marL="0" indent="0">
              <a:buNone/>
            </a:pPr>
            <a:r>
              <a:rPr lang="en-IN" sz="2400" b="0" i="0" dirty="0">
                <a:solidFill>
                  <a:srgbClr val="202124"/>
                </a:solidFill>
                <a:effectLst/>
                <a:latin typeface="Calibri" panose="020F0502020204030204" pitchFamily="34" charset="0"/>
                <a:cs typeface="Calibri" panose="020F0502020204030204" pitchFamily="34" charset="0"/>
              </a:rPr>
              <a:t>6) BSA Ladybird</a:t>
            </a:r>
          </a:p>
          <a:p>
            <a:pPr marL="0" indent="0">
              <a:buNone/>
            </a:pPr>
            <a:r>
              <a:rPr lang="en-IN" sz="2400" b="0" i="0" dirty="0">
                <a:solidFill>
                  <a:srgbClr val="202124"/>
                </a:solidFill>
                <a:effectLst/>
                <a:latin typeface="Calibri" panose="020F0502020204030204" pitchFamily="34" charset="0"/>
                <a:cs typeface="Calibri" panose="020F0502020204030204" pitchFamily="34" charset="0"/>
              </a:rPr>
              <a:t>7) Firefox </a:t>
            </a:r>
          </a:p>
          <a:p>
            <a:pPr marL="0" indent="0">
              <a:buNone/>
            </a:pPr>
            <a:r>
              <a:rPr lang="en-IN" sz="2400" b="0" i="0" dirty="0">
                <a:solidFill>
                  <a:srgbClr val="202124"/>
                </a:solidFill>
                <a:effectLst/>
                <a:latin typeface="Calibri" panose="020F0502020204030204" pitchFamily="34" charset="0"/>
                <a:cs typeface="Calibri" panose="020F0502020204030204" pitchFamily="34" charset="0"/>
              </a:rPr>
              <a:t>8) </a:t>
            </a:r>
            <a:r>
              <a:rPr lang="en-IN" sz="2400" b="0" i="0" dirty="0" err="1">
                <a:solidFill>
                  <a:srgbClr val="202124"/>
                </a:solidFill>
                <a:effectLst/>
                <a:latin typeface="Calibri" panose="020F0502020204030204" pitchFamily="34" charset="0"/>
                <a:cs typeface="Calibri" panose="020F0502020204030204" pitchFamily="34" charset="0"/>
              </a:rPr>
              <a:t>Montra</a:t>
            </a:r>
            <a:r>
              <a:rPr lang="en-IN" sz="2400" b="0" i="0" dirty="0">
                <a:solidFill>
                  <a:srgbClr val="202124"/>
                </a:solidFill>
                <a:effectLst/>
                <a:latin typeface="Calibri" panose="020F0502020204030204" pitchFamily="34" charset="0"/>
                <a:cs typeface="Calibri" panose="020F0502020204030204" pitchFamily="34" charset="0"/>
              </a:rPr>
              <a:t> </a:t>
            </a:r>
          </a:p>
          <a:p>
            <a:pPr marL="0" indent="0">
              <a:buNone/>
            </a:pPr>
            <a:r>
              <a:rPr lang="en-IN" sz="2400" b="0" i="0" dirty="0">
                <a:solidFill>
                  <a:srgbClr val="202124"/>
                </a:solidFill>
                <a:effectLst/>
                <a:latin typeface="Calibri" panose="020F0502020204030204" pitchFamily="34" charset="0"/>
                <a:cs typeface="Calibri" panose="020F0502020204030204" pitchFamily="34" charset="0"/>
              </a:rPr>
              <a:t>9) Mach City</a:t>
            </a:r>
          </a:p>
          <a:p>
            <a:pPr marL="0" indent="0">
              <a:buNone/>
            </a:pPr>
            <a:r>
              <a:rPr lang="en-IN" sz="2400" b="0" i="0" dirty="0">
                <a:solidFill>
                  <a:srgbClr val="202124"/>
                </a:solidFill>
                <a:effectLst/>
                <a:latin typeface="Calibri" panose="020F0502020204030204" pitchFamily="34" charset="0"/>
                <a:cs typeface="Calibri" panose="020F0502020204030204" pitchFamily="34" charset="0"/>
              </a:rPr>
              <a:t>10) Road Master</a:t>
            </a:r>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EBADEC3-076F-488A-9B41-75B5764A8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641" y="1300303"/>
            <a:ext cx="2867025" cy="1658778"/>
          </a:xfrm>
          <a:prstGeom prst="rect">
            <a:avLst/>
          </a:prstGeom>
        </p:spPr>
      </p:pic>
      <p:pic>
        <p:nvPicPr>
          <p:cNvPr id="21" name="Picture 20">
            <a:extLst>
              <a:ext uri="{FF2B5EF4-FFF2-40B4-BE49-F238E27FC236}">
                <a16:creationId xmlns:a16="http://schemas.microsoft.com/office/drawing/2014/main" id="{8DC064B4-5A40-423F-8623-0226A6AE1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641" y="2943220"/>
            <a:ext cx="3214315" cy="1965324"/>
          </a:xfrm>
          <a:prstGeom prst="rect">
            <a:avLst/>
          </a:prstGeom>
        </p:spPr>
      </p:pic>
      <p:pic>
        <p:nvPicPr>
          <p:cNvPr id="23" name="Picture 22">
            <a:extLst>
              <a:ext uri="{FF2B5EF4-FFF2-40B4-BE49-F238E27FC236}">
                <a16:creationId xmlns:a16="http://schemas.microsoft.com/office/drawing/2014/main" id="{73B3B385-B45A-4FD9-BFDD-4EE83115C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8708" y="3138492"/>
            <a:ext cx="2964682" cy="1821162"/>
          </a:xfrm>
          <a:prstGeom prst="rect">
            <a:avLst/>
          </a:prstGeom>
        </p:spPr>
      </p:pic>
      <p:pic>
        <p:nvPicPr>
          <p:cNvPr id="25" name="Picture 24">
            <a:extLst>
              <a:ext uri="{FF2B5EF4-FFF2-40B4-BE49-F238E27FC236}">
                <a16:creationId xmlns:a16="http://schemas.microsoft.com/office/drawing/2014/main" id="{54E2BC96-49EE-42BB-9510-2BFD87948E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1641" y="4945056"/>
            <a:ext cx="2853909" cy="1843236"/>
          </a:xfrm>
          <a:prstGeom prst="rect">
            <a:avLst/>
          </a:prstGeom>
        </p:spPr>
      </p:pic>
      <p:pic>
        <p:nvPicPr>
          <p:cNvPr id="27" name="Picture 26">
            <a:extLst>
              <a:ext uri="{FF2B5EF4-FFF2-40B4-BE49-F238E27FC236}">
                <a16:creationId xmlns:a16="http://schemas.microsoft.com/office/drawing/2014/main" id="{D75C6956-CB08-439E-B3E9-E7798D424F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0818" y="5035461"/>
            <a:ext cx="3131400" cy="1860946"/>
          </a:xfrm>
          <a:prstGeom prst="rect">
            <a:avLst/>
          </a:prstGeom>
        </p:spPr>
      </p:pic>
      <p:pic>
        <p:nvPicPr>
          <p:cNvPr id="29" name="Picture 28">
            <a:extLst>
              <a:ext uri="{FF2B5EF4-FFF2-40B4-BE49-F238E27FC236}">
                <a16:creationId xmlns:a16="http://schemas.microsoft.com/office/drawing/2014/main" id="{098819CC-6A65-47D0-BDBB-F9EF3F8F54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6365" y="1197241"/>
            <a:ext cx="2867025" cy="186544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061" y="74246"/>
            <a:ext cx="883751" cy="1423250"/>
          </a:xfrm>
          <a:prstGeom prst="rect">
            <a:avLst/>
          </a:prstGeom>
        </p:spPr>
      </p:pic>
    </p:spTree>
    <p:extLst>
      <p:ext uri="{BB962C8B-B14F-4D97-AF65-F5344CB8AC3E}">
        <p14:creationId xmlns:p14="http://schemas.microsoft.com/office/powerpoint/2010/main" val="38661657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circle(in)">
                                      <p:cBhvr>
                                        <p:cTn id="18" dur="20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circle(in)">
                                      <p:cBhvr>
                                        <p:cTn id="23" dur="20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circle(in)">
                                      <p:cBhvr>
                                        <p:cTn id="28" dur="20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circle(in)">
                                      <p:cBhvr>
                                        <p:cTn id="33" dur="20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circle(in)">
                                      <p:cBhvr>
                                        <p:cTn id="38" dur="20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32" presetClass="emph" presetSubtype="0" fill="hold" nodeType="clickEffect">
                                  <p:stCondLst>
                                    <p:cond delay="0"/>
                                  </p:stCondLst>
                                  <p:childTnLst>
                                    <p:animRot by="120000">
                                      <p:cBhvr>
                                        <p:cTn id="42" dur="100" fill="hold">
                                          <p:stCondLst>
                                            <p:cond delay="0"/>
                                          </p:stCondLst>
                                        </p:cTn>
                                        <p:tgtEl>
                                          <p:spTgt spid="3">
                                            <p:txEl>
                                              <p:pRg st="0" end="0"/>
                                            </p:txEl>
                                          </p:spTgt>
                                        </p:tgtEl>
                                        <p:attrNameLst>
                                          <p:attrName>r</p:attrName>
                                        </p:attrNameLst>
                                      </p:cBhvr>
                                    </p:animRot>
                                    <p:animRot by="-240000">
                                      <p:cBhvr>
                                        <p:cTn id="43" dur="200" fill="hold">
                                          <p:stCondLst>
                                            <p:cond delay="200"/>
                                          </p:stCondLst>
                                        </p:cTn>
                                        <p:tgtEl>
                                          <p:spTgt spid="3">
                                            <p:txEl>
                                              <p:pRg st="0" end="0"/>
                                            </p:txEl>
                                          </p:spTgt>
                                        </p:tgtEl>
                                        <p:attrNameLst>
                                          <p:attrName>r</p:attrName>
                                        </p:attrNameLst>
                                      </p:cBhvr>
                                    </p:animRot>
                                    <p:animRot by="240000">
                                      <p:cBhvr>
                                        <p:cTn id="44" dur="200" fill="hold">
                                          <p:stCondLst>
                                            <p:cond delay="400"/>
                                          </p:stCondLst>
                                        </p:cTn>
                                        <p:tgtEl>
                                          <p:spTgt spid="3">
                                            <p:txEl>
                                              <p:pRg st="0" end="0"/>
                                            </p:txEl>
                                          </p:spTgt>
                                        </p:tgtEl>
                                        <p:attrNameLst>
                                          <p:attrName>r</p:attrName>
                                        </p:attrNameLst>
                                      </p:cBhvr>
                                    </p:animRot>
                                    <p:animRot by="-240000">
                                      <p:cBhvr>
                                        <p:cTn id="45" dur="200" fill="hold">
                                          <p:stCondLst>
                                            <p:cond delay="600"/>
                                          </p:stCondLst>
                                        </p:cTn>
                                        <p:tgtEl>
                                          <p:spTgt spid="3">
                                            <p:txEl>
                                              <p:pRg st="0" end="0"/>
                                            </p:txEl>
                                          </p:spTgt>
                                        </p:tgtEl>
                                        <p:attrNameLst>
                                          <p:attrName>r</p:attrName>
                                        </p:attrNameLst>
                                      </p:cBhvr>
                                    </p:animRot>
                                    <p:animRot by="120000">
                                      <p:cBhvr>
                                        <p:cTn id="46" dur="200" fill="hold">
                                          <p:stCondLst>
                                            <p:cond delay="800"/>
                                          </p:stCondLst>
                                        </p:cTn>
                                        <p:tgtEl>
                                          <p:spTgt spid="3">
                                            <p:txEl>
                                              <p:pRg st="0" end="0"/>
                                            </p:txEl>
                                          </p:spTgt>
                                        </p:tgtEl>
                                        <p:attrNameLst>
                                          <p:attrName>r</p:attrName>
                                        </p:attrNameLst>
                                      </p:cBhvr>
                                    </p:animRot>
                                  </p:childTnLst>
                                </p:cTn>
                              </p:par>
                              <p:par>
                                <p:cTn id="47" presetID="32" presetClass="emph" presetSubtype="0" fill="hold" nodeType="withEffect">
                                  <p:stCondLst>
                                    <p:cond delay="0"/>
                                  </p:stCondLst>
                                  <p:childTnLst>
                                    <p:animRot by="120000">
                                      <p:cBhvr>
                                        <p:cTn id="48" dur="100" fill="hold">
                                          <p:stCondLst>
                                            <p:cond delay="0"/>
                                          </p:stCondLst>
                                        </p:cTn>
                                        <p:tgtEl>
                                          <p:spTgt spid="3">
                                            <p:txEl>
                                              <p:pRg st="1" end="1"/>
                                            </p:txEl>
                                          </p:spTgt>
                                        </p:tgtEl>
                                        <p:attrNameLst>
                                          <p:attrName>r</p:attrName>
                                        </p:attrNameLst>
                                      </p:cBhvr>
                                    </p:animRot>
                                    <p:animRot by="-240000">
                                      <p:cBhvr>
                                        <p:cTn id="49" dur="200" fill="hold">
                                          <p:stCondLst>
                                            <p:cond delay="200"/>
                                          </p:stCondLst>
                                        </p:cTn>
                                        <p:tgtEl>
                                          <p:spTgt spid="3">
                                            <p:txEl>
                                              <p:pRg st="1" end="1"/>
                                            </p:txEl>
                                          </p:spTgt>
                                        </p:tgtEl>
                                        <p:attrNameLst>
                                          <p:attrName>r</p:attrName>
                                        </p:attrNameLst>
                                      </p:cBhvr>
                                    </p:animRot>
                                    <p:animRot by="240000">
                                      <p:cBhvr>
                                        <p:cTn id="50" dur="200" fill="hold">
                                          <p:stCondLst>
                                            <p:cond delay="400"/>
                                          </p:stCondLst>
                                        </p:cTn>
                                        <p:tgtEl>
                                          <p:spTgt spid="3">
                                            <p:txEl>
                                              <p:pRg st="1" end="1"/>
                                            </p:txEl>
                                          </p:spTgt>
                                        </p:tgtEl>
                                        <p:attrNameLst>
                                          <p:attrName>r</p:attrName>
                                        </p:attrNameLst>
                                      </p:cBhvr>
                                    </p:animRot>
                                    <p:animRot by="-240000">
                                      <p:cBhvr>
                                        <p:cTn id="51" dur="200" fill="hold">
                                          <p:stCondLst>
                                            <p:cond delay="600"/>
                                          </p:stCondLst>
                                        </p:cTn>
                                        <p:tgtEl>
                                          <p:spTgt spid="3">
                                            <p:txEl>
                                              <p:pRg st="1" end="1"/>
                                            </p:txEl>
                                          </p:spTgt>
                                        </p:tgtEl>
                                        <p:attrNameLst>
                                          <p:attrName>r</p:attrName>
                                        </p:attrNameLst>
                                      </p:cBhvr>
                                    </p:animRot>
                                    <p:animRot by="120000">
                                      <p:cBhvr>
                                        <p:cTn id="52" dur="200" fill="hold">
                                          <p:stCondLst>
                                            <p:cond delay="800"/>
                                          </p:stCondLst>
                                        </p:cTn>
                                        <p:tgtEl>
                                          <p:spTgt spid="3">
                                            <p:txEl>
                                              <p:pRg st="1" end="1"/>
                                            </p:txEl>
                                          </p:spTgt>
                                        </p:tgtEl>
                                        <p:attrNameLst>
                                          <p:attrName>r</p:attrName>
                                        </p:attrNameLst>
                                      </p:cBhvr>
                                    </p:animRot>
                                  </p:childTnLst>
                                </p:cTn>
                              </p:par>
                              <p:par>
                                <p:cTn id="53" presetID="32" presetClass="emph" presetSubtype="0" fill="hold" nodeType="withEffect">
                                  <p:stCondLst>
                                    <p:cond delay="0"/>
                                  </p:stCondLst>
                                  <p:childTnLst>
                                    <p:animRot by="120000">
                                      <p:cBhvr>
                                        <p:cTn id="54" dur="100" fill="hold">
                                          <p:stCondLst>
                                            <p:cond delay="0"/>
                                          </p:stCondLst>
                                        </p:cTn>
                                        <p:tgtEl>
                                          <p:spTgt spid="3">
                                            <p:txEl>
                                              <p:pRg st="2" end="2"/>
                                            </p:txEl>
                                          </p:spTgt>
                                        </p:tgtEl>
                                        <p:attrNameLst>
                                          <p:attrName>r</p:attrName>
                                        </p:attrNameLst>
                                      </p:cBhvr>
                                    </p:animRot>
                                    <p:animRot by="-240000">
                                      <p:cBhvr>
                                        <p:cTn id="55" dur="200" fill="hold">
                                          <p:stCondLst>
                                            <p:cond delay="200"/>
                                          </p:stCondLst>
                                        </p:cTn>
                                        <p:tgtEl>
                                          <p:spTgt spid="3">
                                            <p:txEl>
                                              <p:pRg st="2" end="2"/>
                                            </p:txEl>
                                          </p:spTgt>
                                        </p:tgtEl>
                                        <p:attrNameLst>
                                          <p:attrName>r</p:attrName>
                                        </p:attrNameLst>
                                      </p:cBhvr>
                                    </p:animRot>
                                    <p:animRot by="240000">
                                      <p:cBhvr>
                                        <p:cTn id="56" dur="200" fill="hold">
                                          <p:stCondLst>
                                            <p:cond delay="400"/>
                                          </p:stCondLst>
                                        </p:cTn>
                                        <p:tgtEl>
                                          <p:spTgt spid="3">
                                            <p:txEl>
                                              <p:pRg st="2" end="2"/>
                                            </p:txEl>
                                          </p:spTgt>
                                        </p:tgtEl>
                                        <p:attrNameLst>
                                          <p:attrName>r</p:attrName>
                                        </p:attrNameLst>
                                      </p:cBhvr>
                                    </p:animRot>
                                    <p:animRot by="-240000">
                                      <p:cBhvr>
                                        <p:cTn id="57" dur="200" fill="hold">
                                          <p:stCondLst>
                                            <p:cond delay="600"/>
                                          </p:stCondLst>
                                        </p:cTn>
                                        <p:tgtEl>
                                          <p:spTgt spid="3">
                                            <p:txEl>
                                              <p:pRg st="2" end="2"/>
                                            </p:txEl>
                                          </p:spTgt>
                                        </p:tgtEl>
                                        <p:attrNameLst>
                                          <p:attrName>r</p:attrName>
                                        </p:attrNameLst>
                                      </p:cBhvr>
                                    </p:animRot>
                                    <p:animRot by="120000">
                                      <p:cBhvr>
                                        <p:cTn id="58" dur="200" fill="hold">
                                          <p:stCondLst>
                                            <p:cond delay="800"/>
                                          </p:stCondLst>
                                        </p:cTn>
                                        <p:tgtEl>
                                          <p:spTgt spid="3">
                                            <p:txEl>
                                              <p:pRg st="2" end="2"/>
                                            </p:txEl>
                                          </p:spTgt>
                                        </p:tgtEl>
                                        <p:attrNameLst>
                                          <p:attrName>r</p:attrName>
                                        </p:attrNameLst>
                                      </p:cBhvr>
                                    </p:animRot>
                                  </p:childTnLst>
                                </p:cTn>
                              </p:par>
                              <p:par>
                                <p:cTn id="59" presetID="32" presetClass="emph" presetSubtype="0" fill="hold" nodeType="withEffect">
                                  <p:stCondLst>
                                    <p:cond delay="0"/>
                                  </p:stCondLst>
                                  <p:childTnLst>
                                    <p:animRot by="120000">
                                      <p:cBhvr>
                                        <p:cTn id="60" dur="100" fill="hold">
                                          <p:stCondLst>
                                            <p:cond delay="0"/>
                                          </p:stCondLst>
                                        </p:cTn>
                                        <p:tgtEl>
                                          <p:spTgt spid="3">
                                            <p:txEl>
                                              <p:pRg st="3" end="3"/>
                                            </p:txEl>
                                          </p:spTgt>
                                        </p:tgtEl>
                                        <p:attrNameLst>
                                          <p:attrName>r</p:attrName>
                                        </p:attrNameLst>
                                      </p:cBhvr>
                                    </p:animRot>
                                    <p:animRot by="-240000">
                                      <p:cBhvr>
                                        <p:cTn id="61" dur="200" fill="hold">
                                          <p:stCondLst>
                                            <p:cond delay="200"/>
                                          </p:stCondLst>
                                        </p:cTn>
                                        <p:tgtEl>
                                          <p:spTgt spid="3">
                                            <p:txEl>
                                              <p:pRg st="3" end="3"/>
                                            </p:txEl>
                                          </p:spTgt>
                                        </p:tgtEl>
                                        <p:attrNameLst>
                                          <p:attrName>r</p:attrName>
                                        </p:attrNameLst>
                                      </p:cBhvr>
                                    </p:animRot>
                                    <p:animRot by="240000">
                                      <p:cBhvr>
                                        <p:cTn id="62" dur="200" fill="hold">
                                          <p:stCondLst>
                                            <p:cond delay="400"/>
                                          </p:stCondLst>
                                        </p:cTn>
                                        <p:tgtEl>
                                          <p:spTgt spid="3">
                                            <p:txEl>
                                              <p:pRg st="3" end="3"/>
                                            </p:txEl>
                                          </p:spTgt>
                                        </p:tgtEl>
                                        <p:attrNameLst>
                                          <p:attrName>r</p:attrName>
                                        </p:attrNameLst>
                                      </p:cBhvr>
                                    </p:animRot>
                                    <p:animRot by="-240000">
                                      <p:cBhvr>
                                        <p:cTn id="63" dur="200" fill="hold">
                                          <p:stCondLst>
                                            <p:cond delay="600"/>
                                          </p:stCondLst>
                                        </p:cTn>
                                        <p:tgtEl>
                                          <p:spTgt spid="3">
                                            <p:txEl>
                                              <p:pRg st="3" end="3"/>
                                            </p:txEl>
                                          </p:spTgt>
                                        </p:tgtEl>
                                        <p:attrNameLst>
                                          <p:attrName>r</p:attrName>
                                        </p:attrNameLst>
                                      </p:cBhvr>
                                    </p:animRot>
                                    <p:animRot by="120000">
                                      <p:cBhvr>
                                        <p:cTn id="64" dur="200" fill="hold">
                                          <p:stCondLst>
                                            <p:cond delay="800"/>
                                          </p:stCondLst>
                                        </p:cTn>
                                        <p:tgtEl>
                                          <p:spTgt spid="3">
                                            <p:txEl>
                                              <p:pRg st="3" end="3"/>
                                            </p:txEl>
                                          </p:spTgt>
                                        </p:tgtEl>
                                        <p:attrNameLst>
                                          <p:attrName>r</p:attrName>
                                        </p:attrNameLst>
                                      </p:cBhvr>
                                    </p:animRot>
                                  </p:childTnLst>
                                </p:cTn>
                              </p:par>
                              <p:par>
                                <p:cTn id="65" presetID="32" presetClass="emph" presetSubtype="0" fill="hold" nodeType="withEffect">
                                  <p:stCondLst>
                                    <p:cond delay="0"/>
                                  </p:stCondLst>
                                  <p:childTnLst>
                                    <p:animRot by="120000">
                                      <p:cBhvr>
                                        <p:cTn id="66" dur="100" fill="hold">
                                          <p:stCondLst>
                                            <p:cond delay="0"/>
                                          </p:stCondLst>
                                        </p:cTn>
                                        <p:tgtEl>
                                          <p:spTgt spid="3">
                                            <p:txEl>
                                              <p:pRg st="4" end="4"/>
                                            </p:txEl>
                                          </p:spTgt>
                                        </p:tgtEl>
                                        <p:attrNameLst>
                                          <p:attrName>r</p:attrName>
                                        </p:attrNameLst>
                                      </p:cBhvr>
                                    </p:animRot>
                                    <p:animRot by="-240000">
                                      <p:cBhvr>
                                        <p:cTn id="67" dur="200" fill="hold">
                                          <p:stCondLst>
                                            <p:cond delay="200"/>
                                          </p:stCondLst>
                                        </p:cTn>
                                        <p:tgtEl>
                                          <p:spTgt spid="3">
                                            <p:txEl>
                                              <p:pRg st="4" end="4"/>
                                            </p:txEl>
                                          </p:spTgt>
                                        </p:tgtEl>
                                        <p:attrNameLst>
                                          <p:attrName>r</p:attrName>
                                        </p:attrNameLst>
                                      </p:cBhvr>
                                    </p:animRot>
                                    <p:animRot by="240000">
                                      <p:cBhvr>
                                        <p:cTn id="68" dur="200" fill="hold">
                                          <p:stCondLst>
                                            <p:cond delay="400"/>
                                          </p:stCondLst>
                                        </p:cTn>
                                        <p:tgtEl>
                                          <p:spTgt spid="3">
                                            <p:txEl>
                                              <p:pRg st="4" end="4"/>
                                            </p:txEl>
                                          </p:spTgt>
                                        </p:tgtEl>
                                        <p:attrNameLst>
                                          <p:attrName>r</p:attrName>
                                        </p:attrNameLst>
                                      </p:cBhvr>
                                    </p:animRot>
                                    <p:animRot by="-240000">
                                      <p:cBhvr>
                                        <p:cTn id="69" dur="200" fill="hold">
                                          <p:stCondLst>
                                            <p:cond delay="600"/>
                                          </p:stCondLst>
                                        </p:cTn>
                                        <p:tgtEl>
                                          <p:spTgt spid="3">
                                            <p:txEl>
                                              <p:pRg st="4" end="4"/>
                                            </p:txEl>
                                          </p:spTgt>
                                        </p:tgtEl>
                                        <p:attrNameLst>
                                          <p:attrName>r</p:attrName>
                                        </p:attrNameLst>
                                      </p:cBhvr>
                                    </p:animRot>
                                    <p:animRot by="120000">
                                      <p:cBhvr>
                                        <p:cTn id="70" dur="200" fill="hold">
                                          <p:stCondLst>
                                            <p:cond delay="800"/>
                                          </p:stCondLst>
                                        </p:cTn>
                                        <p:tgtEl>
                                          <p:spTgt spid="3">
                                            <p:txEl>
                                              <p:pRg st="4" end="4"/>
                                            </p:txEl>
                                          </p:spTgt>
                                        </p:tgtEl>
                                        <p:attrNameLst>
                                          <p:attrName>r</p:attrName>
                                        </p:attrNameLst>
                                      </p:cBhvr>
                                    </p:animRot>
                                  </p:childTnLst>
                                </p:cTn>
                              </p:par>
                              <p:par>
                                <p:cTn id="71" presetID="32" presetClass="emph" presetSubtype="0" fill="hold" nodeType="withEffect">
                                  <p:stCondLst>
                                    <p:cond delay="0"/>
                                  </p:stCondLst>
                                  <p:childTnLst>
                                    <p:animRot by="120000">
                                      <p:cBhvr>
                                        <p:cTn id="72" dur="100" fill="hold">
                                          <p:stCondLst>
                                            <p:cond delay="0"/>
                                          </p:stCondLst>
                                        </p:cTn>
                                        <p:tgtEl>
                                          <p:spTgt spid="3">
                                            <p:txEl>
                                              <p:pRg st="5" end="5"/>
                                            </p:txEl>
                                          </p:spTgt>
                                        </p:tgtEl>
                                        <p:attrNameLst>
                                          <p:attrName>r</p:attrName>
                                        </p:attrNameLst>
                                      </p:cBhvr>
                                    </p:animRot>
                                    <p:animRot by="-240000">
                                      <p:cBhvr>
                                        <p:cTn id="73" dur="200" fill="hold">
                                          <p:stCondLst>
                                            <p:cond delay="200"/>
                                          </p:stCondLst>
                                        </p:cTn>
                                        <p:tgtEl>
                                          <p:spTgt spid="3">
                                            <p:txEl>
                                              <p:pRg st="5" end="5"/>
                                            </p:txEl>
                                          </p:spTgt>
                                        </p:tgtEl>
                                        <p:attrNameLst>
                                          <p:attrName>r</p:attrName>
                                        </p:attrNameLst>
                                      </p:cBhvr>
                                    </p:animRot>
                                    <p:animRot by="240000">
                                      <p:cBhvr>
                                        <p:cTn id="74" dur="200" fill="hold">
                                          <p:stCondLst>
                                            <p:cond delay="400"/>
                                          </p:stCondLst>
                                        </p:cTn>
                                        <p:tgtEl>
                                          <p:spTgt spid="3">
                                            <p:txEl>
                                              <p:pRg st="5" end="5"/>
                                            </p:txEl>
                                          </p:spTgt>
                                        </p:tgtEl>
                                        <p:attrNameLst>
                                          <p:attrName>r</p:attrName>
                                        </p:attrNameLst>
                                      </p:cBhvr>
                                    </p:animRot>
                                    <p:animRot by="-240000">
                                      <p:cBhvr>
                                        <p:cTn id="75" dur="200" fill="hold">
                                          <p:stCondLst>
                                            <p:cond delay="600"/>
                                          </p:stCondLst>
                                        </p:cTn>
                                        <p:tgtEl>
                                          <p:spTgt spid="3">
                                            <p:txEl>
                                              <p:pRg st="5" end="5"/>
                                            </p:txEl>
                                          </p:spTgt>
                                        </p:tgtEl>
                                        <p:attrNameLst>
                                          <p:attrName>r</p:attrName>
                                        </p:attrNameLst>
                                      </p:cBhvr>
                                    </p:animRot>
                                    <p:animRot by="120000">
                                      <p:cBhvr>
                                        <p:cTn id="76" dur="200" fill="hold">
                                          <p:stCondLst>
                                            <p:cond delay="800"/>
                                          </p:stCondLst>
                                        </p:cTn>
                                        <p:tgtEl>
                                          <p:spTgt spid="3">
                                            <p:txEl>
                                              <p:pRg st="5" end="5"/>
                                            </p:txEl>
                                          </p:spTgt>
                                        </p:tgtEl>
                                        <p:attrNameLst>
                                          <p:attrName>r</p:attrName>
                                        </p:attrNameLst>
                                      </p:cBhvr>
                                    </p:animRot>
                                  </p:childTnLst>
                                </p:cTn>
                              </p:par>
                              <p:par>
                                <p:cTn id="77" presetID="32" presetClass="emph" presetSubtype="0" fill="hold" nodeType="withEffect">
                                  <p:stCondLst>
                                    <p:cond delay="0"/>
                                  </p:stCondLst>
                                  <p:childTnLst>
                                    <p:animRot by="120000">
                                      <p:cBhvr>
                                        <p:cTn id="78" dur="100" fill="hold">
                                          <p:stCondLst>
                                            <p:cond delay="0"/>
                                          </p:stCondLst>
                                        </p:cTn>
                                        <p:tgtEl>
                                          <p:spTgt spid="3">
                                            <p:txEl>
                                              <p:pRg st="6" end="6"/>
                                            </p:txEl>
                                          </p:spTgt>
                                        </p:tgtEl>
                                        <p:attrNameLst>
                                          <p:attrName>r</p:attrName>
                                        </p:attrNameLst>
                                      </p:cBhvr>
                                    </p:animRot>
                                    <p:animRot by="-240000">
                                      <p:cBhvr>
                                        <p:cTn id="79" dur="200" fill="hold">
                                          <p:stCondLst>
                                            <p:cond delay="200"/>
                                          </p:stCondLst>
                                        </p:cTn>
                                        <p:tgtEl>
                                          <p:spTgt spid="3">
                                            <p:txEl>
                                              <p:pRg st="6" end="6"/>
                                            </p:txEl>
                                          </p:spTgt>
                                        </p:tgtEl>
                                        <p:attrNameLst>
                                          <p:attrName>r</p:attrName>
                                        </p:attrNameLst>
                                      </p:cBhvr>
                                    </p:animRot>
                                    <p:animRot by="240000">
                                      <p:cBhvr>
                                        <p:cTn id="80" dur="200" fill="hold">
                                          <p:stCondLst>
                                            <p:cond delay="400"/>
                                          </p:stCondLst>
                                        </p:cTn>
                                        <p:tgtEl>
                                          <p:spTgt spid="3">
                                            <p:txEl>
                                              <p:pRg st="6" end="6"/>
                                            </p:txEl>
                                          </p:spTgt>
                                        </p:tgtEl>
                                        <p:attrNameLst>
                                          <p:attrName>r</p:attrName>
                                        </p:attrNameLst>
                                      </p:cBhvr>
                                    </p:animRot>
                                    <p:animRot by="-240000">
                                      <p:cBhvr>
                                        <p:cTn id="81" dur="200" fill="hold">
                                          <p:stCondLst>
                                            <p:cond delay="600"/>
                                          </p:stCondLst>
                                        </p:cTn>
                                        <p:tgtEl>
                                          <p:spTgt spid="3">
                                            <p:txEl>
                                              <p:pRg st="6" end="6"/>
                                            </p:txEl>
                                          </p:spTgt>
                                        </p:tgtEl>
                                        <p:attrNameLst>
                                          <p:attrName>r</p:attrName>
                                        </p:attrNameLst>
                                      </p:cBhvr>
                                    </p:animRot>
                                    <p:animRot by="120000">
                                      <p:cBhvr>
                                        <p:cTn id="82" dur="200" fill="hold">
                                          <p:stCondLst>
                                            <p:cond delay="800"/>
                                          </p:stCondLst>
                                        </p:cTn>
                                        <p:tgtEl>
                                          <p:spTgt spid="3">
                                            <p:txEl>
                                              <p:pRg st="6" end="6"/>
                                            </p:txEl>
                                          </p:spTgt>
                                        </p:tgtEl>
                                        <p:attrNameLst>
                                          <p:attrName>r</p:attrName>
                                        </p:attrNameLst>
                                      </p:cBhvr>
                                    </p:animRot>
                                  </p:childTnLst>
                                </p:cTn>
                              </p:par>
                              <p:par>
                                <p:cTn id="83" presetID="32" presetClass="emph" presetSubtype="0" fill="hold" nodeType="withEffect">
                                  <p:stCondLst>
                                    <p:cond delay="0"/>
                                  </p:stCondLst>
                                  <p:childTnLst>
                                    <p:animRot by="120000">
                                      <p:cBhvr>
                                        <p:cTn id="84" dur="100" fill="hold">
                                          <p:stCondLst>
                                            <p:cond delay="0"/>
                                          </p:stCondLst>
                                        </p:cTn>
                                        <p:tgtEl>
                                          <p:spTgt spid="3">
                                            <p:txEl>
                                              <p:pRg st="7" end="7"/>
                                            </p:txEl>
                                          </p:spTgt>
                                        </p:tgtEl>
                                        <p:attrNameLst>
                                          <p:attrName>r</p:attrName>
                                        </p:attrNameLst>
                                      </p:cBhvr>
                                    </p:animRot>
                                    <p:animRot by="-240000">
                                      <p:cBhvr>
                                        <p:cTn id="85" dur="200" fill="hold">
                                          <p:stCondLst>
                                            <p:cond delay="200"/>
                                          </p:stCondLst>
                                        </p:cTn>
                                        <p:tgtEl>
                                          <p:spTgt spid="3">
                                            <p:txEl>
                                              <p:pRg st="7" end="7"/>
                                            </p:txEl>
                                          </p:spTgt>
                                        </p:tgtEl>
                                        <p:attrNameLst>
                                          <p:attrName>r</p:attrName>
                                        </p:attrNameLst>
                                      </p:cBhvr>
                                    </p:animRot>
                                    <p:animRot by="240000">
                                      <p:cBhvr>
                                        <p:cTn id="86" dur="200" fill="hold">
                                          <p:stCondLst>
                                            <p:cond delay="400"/>
                                          </p:stCondLst>
                                        </p:cTn>
                                        <p:tgtEl>
                                          <p:spTgt spid="3">
                                            <p:txEl>
                                              <p:pRg st="7" end="7"/>
                                            </p:txEl>
                                          </p:spTgt>
                                        </p:tgtEl>
                                        <p:attrNameLst>
                                          <p:attrName>r</p:attrName>
                                        </p:attrNameLst>
                                      </p:cBhvr>
                                    </p:animRot>
                                    <p:animRot by="-240000">
                                      <p:cBhvr>
                                        <p:cTn id="87" dur="200" fill="hold">
                                          <p:stCondLst>
                                            <p:cond delay="600"/>
                                          </p:stCondLst>
                                        </p:cTn>
                                        <p:tgtEl>
                                          <p:spTgt spid="3">
                                            <p:txEl>
                                              <p:pRg st="7" end="7"/>
                                            </p:txEl>
                                          </p:spTgt>
                                        </p:tgtEl>
                                        <p:attrNameLst>
                                          <p:attrName>r</p:attrName>
                                        </p:attrNameLst>
                                      </p:cBhvr>
                                    </p:animRot>
                                    <p:animRot by="120000">
                                      <p:cBhvr>
                                        <p:cTn id="88" dur="200" fill="hold">
                                          <p:stCondLst>
                                            <p:cond delay="800"/>
                                          </p:stCondLst>
                                        </p:cTn>
                                        <p:tgtEl>
                                          <p:spTgt spid="3">
                                            <p:txEl>
                                              <p:pRg st="7" end="7"/>
                                            </p:txEl>
                                          </p:spTgt>
                                        </p:tgtEl>
                                        <p:attrNameLst>
                                          <p:attrName>r</p:attrName>
                                        </p:attrNameLst>
                                      </p:cBhvr>
                                    </p:animRot>
                                  </p:childTnLst>
                                </p:cTn>
                              </p:par>
                              <p:par>
                                <p:cTn id="89" presetID="32" presetClass="emph" presetSubtype="0" fill="hold" nodeType="withEffect">
                                  <p:stCondLst>
                                    <p:cond delay="0"/>
                                  </p:stCondLst>
                                  <p:childTnLst>
                                    <p:animRot by="120000">
                                      <p:cBhvr>
                                        <p:cTn id="90" dur="100" fill="hold">
                                          <p:stCondLst>
                                            <p:cond delay="0"/>
                                          </p:stCondLst>
                                        </p:cTn>
                                        <p:tgtEl>
                                          <p:spTgt spid="3">
                                            <p:txEl>
                                              <p:pRg st="8" end="8"/>
                                            </p:txEl>
                                          </p:spTgt>
                                        </p:tgtEl>
                                        <p:attrNameLst>
                                          <p:attrName>r</p:attrName>
                                        </p:attrNameLst>
                                      </p:cBhvr>
                                    </p:animRot>
                                    <p:animRot by="-240000">
                                      <p:cBhvr>
                                        <p:cTn id="91" dur="200" fill="hold">
                                          <p:stCondLst>
                                            <p:cond delay="200"/>
                                          </p:stCondLst>
                                        </p:cTn>
                                        <p:tgtEl>
                                          <p:spTgt spid="3">
                                            <p:txEl>
                                              <p:pRg st="8" end="8"/>
                                            </p:txEl>
                                          </p:spTgt>
                                        </p:tgtEl>
                                        <p:attrNameLst>
                                          <p:attrName>r</p:attrName>
                                        </p:attrNameLst>
                                      </p:cBhvr>
                                    </p:animRot>
                                    <p:animRot by="240000">
                                      <p:cBhvr>
                                        <p:cTn id="92" dur="200" fill="hold">
                                          <p:stCondLst>
                                            <p:cond delay="400"/>
                                          </p:stCondLst>
                                        </p:cTn>
                                        <p:tgtEl>
                                          <p:spTgt spid="3">
                                            <p:txEl>
                                              <p:pRg st="8" end="8"/>
                                            </p:txEl>
                                          </p:spTgt>
                                        </p:tgtEl>
                                        <p:attrNameLst>
                                          <p:attrName>r</p:attrName>
                                        </p:attrNameLst>
                                      </p:cBhvr>
                                    </p:animRot>
                                    <p:animRot by="-240000">
                                      <p:cBhvr>
                                        <p:cTn id="93" dur="200" fill="hold">
                                          <p:stCondLst>
                                            <p:cond delay="600"/>
                                          </p:stCondLst>
                                        </p:cTn>
                                        <p:tgtEl>
                                          <p:spTgt spid="3">
                                            <p:txEl>
                                              <p:pRg st="8" end="8"/>
                                            </p:txEl>
                                          </p:spTgt>
                                        </p:tgtEl>
                                        <p:attrNameLst>
                                          <p:attrName>r</p:attrName>
                                        </p:attrNameLst>
                                      </p:cBhvr>
                                    </p:animRot>
                                    <p:animRot by="120000">
                                      <p:cBhvr>
                                        <p:cTn id="94" dur="200" fill="hold">
                                          <p:stCondLst>
                                            <p:cond delay="800"/>
                                          </p:stCondLst>
                                        </p:cTn>
                                        <p:tgtEl>
                                          <p:spTgt spid="3">
                                            <p:txEl>
                                              <p:pRg st="8" end="8"/>
                                            </p:txEl>
                                          </p:spTgt>
                                        </p:tgtEl>
                                        <p:attrNameLst>
                                          <p:attrName>r</p:attrName>
                                        </p:attrNameLst>
                                      </p:cBhvr>
                                    </p:animRot>
                                  </p:childTnLst>
                                </p:cTn>
                              </p:par>
                              <p:par>
                                <p:cTn id="95" presetID="32" presetClass="emph" presetSubtype="0" fill="hold" nodeType="withEffect">
                                  <p:stCondLst>
                                    <p:cond delay="0"/>
                                  </p:stCondLst>
                                  <p:childTnLst>
                                    <p:animRot by="120000">
                                      <p:cBhvr>
                                        <p:cTn id="96" dur="100" fill="hold">
                                          <p:stCondLst>
                                            <p:cond delay="0"/>
                                          </p:stCondLst>
                                        </p:cTn>
                                        <p:tgtEl>
                                          <p:spTgt spid="3">
                                            <p:txEl>
                                              <p:pRg st="9" end="9"/>
                                            </p:txEl>
                                          </p:spTgt>
                                        </p:tgtEl>
                                        <p:attrNameLst>
                                          <p:attrName>r</p:attrName>
                                        </p:attrNameLst>
                                      </p:cBhvr>
                                    </p:animRot>
                                    <p:animRot by="-240000">
                                      <p:cBhvr>
                                        <p:cTn id="97" dur="200" fill="hold">
                                          <p:stCondLst>
                                            <p:cond delay="200"/>
                                          </p:stCondLst>
                                        </p:cTn>
                                        <p:tgtEl>
                                          <p:spTgt spid="3">
                                            <p:txEl>
                                              <p:pRg st="9" end="9"/>
                                            </p:txEl>
                                          </p:spTgt>
                                        </p:tgtEl>
                                        <p:attrNameLst>
                                          <p:attrName>r</p:attrName>
                                        </p:attrNameLst>
                                      </p:cBhvr>
                                    </p:animRot>
                                    <p:animRot by="240000">
                                      <p:cBhvr>
                                        <p:cTn id="98" dur="200" fill="hold">
                                          <p:stCondLst>
                                            <p:cond delay="400"/>
                                          </p:stCondLst>
                                        </p:cTn>
                                        <p:tgtEl>
                                          <p:spTgt spid="3">
                                            <p:txEl>
                                              <p:pRg st="9" end="9"/>
                                            </p:txEl>
                                          </p:spTgt>
                                        </p:tgtEl>
                                        <p:attrNameLst>
                                          <p:attrName>r</p:attrName>
                                        </p:attrNameLst>
                                      </p:cBhvr>
                                    </p:animRot>
                                    <p:animRot by="-240000">
                                      <p:cBhvr>
                                        <p:cTn id="99" dur="200" fill="hold">
                                          <p:stCondLst>
                                            <p:cond delay="600"/>
                                          </p:stCondLst>
                                        </p:cTn>
                                        <p:tgtEl>
                                          <p:spTgt spid="3">
                                            <p:txEl>
                                              <p:pRg st="9" end="9"/>
                                            </p:txEl>
                                          </p:spTgt>
                                        </p:tgtEl>
                                        <p:attrNameLst>
                                          <p:attrName>r</p:attrName>
                                        </p:attrNameLst>
                                      </p:cBhvr>
                                    </p:animRot>
                                    <p:animRot by="120000">
                                      <p:cBhvr>
                                        <p:cTn id="100" dur="200" fill="hold">
                                          <p:stCondLst>
                                            <p:cond delay="800"/>
                                          </p:stCondLst>
                                        </p:cTn>
                                        <p:tgtEl>
                                          <p:spTgt spid="3">
                                            <p:txEl>
                                              <p:pRg st="9" end="9"/>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0558557311_0_280"/>
          <p:cNvSpPr txBox="1"/>
          <p:nvPr/>
        </p:nvSpPr>
        <p:spPr>
          <a:xfrm>
            <a:off x="1937850" y="173250"/>
            <a:ext cx="8316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latin typeface="Trebuchet MS"/>
                <a:ea typeface="Trebuchet MS"/>
                <a:cs typeface="Trebuchet MS"/>
                <a:sym typeface="Trebuchet MS"/>
              </a:rPr>
              <a:t>Branding and Marketing - Top 5 Bicycle selling companies in India</a:t>
            </a:r>
            <a:endParaRPr sz="2400">
              <a:latin typeface="Trebuchet MS"/>
              <a:ea typeface="Trebuchet MS"/>
              <a:cs typeface="Trebuchet MS"/>
              <a:sym typeface="Trebuchet MS"/>
            </a:endParaRPr>
          </a:p>
        </p:txBody>
      </p:sp>
      <p:pic>
        <p:nvPicPr>
          <p:cNvPr id="158" name="Google Shape;158;g10558557311_0_280" title="Points scored"/>
          <p:cNvPicPr preferRelativeResize="0"/>
          <p:nvPr/>
        </p:nvPicPr>
        <p:blipFill>
          <a:blip r:embed="rId3">
            <a:alphaModFix/>
          </a:blip>
          <a:stretch>
            <a:fillRect/>
          </a:stretch>
        </p:blipFill>
        <p:spPr>
          <a:xfrm>
            <a:off x="102130" y="1724133"/>
            <a:ext cx="5880295" cy="4112375"/>
          </a:xfrm>
          <a:prstGeom prst="rect">
            <a:avLst/>
          </a:prstGeom>
          <a:noFill/>
          <a:ln>
            <a:noFill/>
          </a:ln>
        </p:spPr>
      </p:pic>
      <p:graphicFrame>
        <p:nvGraphicFramePr>
          <p:cNvPr id="159" name="Google Shape;159;g10558557311_0_280"/>
          <p:cNvGraphicFramePr/>
          <p:nvPr>
            <p:extLst>
              <p:ext uri="{D42A27DB-BD31-4B8C-83A1-F6EECF244321}">
                <p14:modId xmlns:p14="http://schemas.microsoft.com/office/powerpoint/2010/main" val="3221074978"/>
              </p:ext>
            </p:extLst>
          </p:nvPr>
        </p:nvGraphicFramePr>
        <p:xfrm>
          <a:off x="5982425" y="1161425"/>
          <a:ext cx="5929400" cy="5252800"/>
        </p:xfrm>
        <a:graphic>
          <a:graphicData uri="http://schemas.openxmlformats.org/drawingml/2006/table">
            <a:tbl>
              <a:tblPr>
                <a:noFill/>
                <a:tableStyleId>{9C4295B2-1430-4FDD-9794-76B209256C99}</a:tableStyleId>
              </a:tblPr>
              <a:tblGrid>
                <a:gridCol w="1488150">
                  <a:extLst>
                    <a:ext uri="{9D8B030D-6E8A-4147-A177-3AD203B41FA5}">
                      <a16:colId xmlns:a16="http://schemas.microsoft.com/office/drawing/2014/main" val="20000"/>
                    </a:ext>
                  </a:extLst>
                </a:gridCol>
                <a:gridCol w="1406775">
                  <a:extLst>
                    <a:ext uri="{9D8B030D-6E8A-4147-A177-3AD203B41FA5}">
                      <a16:colId xmlns:a16="http://schemas.microsoft.com/office/drawing/2014/main" val="20001"/>
                    </a:ext>
                  </a:extLst>
                </a:gridCol>
                <a:gridCol w="1499800">
                  <a:extLst>
                    <a:ext uri="{9D8B030D-6E8A-4147-A177-3AD203B41FA5}">
                      <a16:colId xmlns:a16="http://schemas.microsoft.com/office/drawing/2014/main" val="20002"/>
                    </a:ext>
                  </a:extLst>
                </a:gridCol>
                <a:gridCol w="1534675">
                  <a:extLst>
                    <a:ext uri="{9D8B030D-6E8A-4147-A177-3AD203B41FA5}">
                      <a16:colId xmlns:a16="http://schemas.microsoft.com/office/drawing/2014/main" val="20003"/>
                    </a:ext>
                  </a:extLst>
                </a:gridCol>
              </a:tblGrid>
              <a:tr h="691150">
                <a:tc gridSpan="4">
                  <a:txBody>
                    <a:bodyPr/>
                    <a:lstStyle/>
                    <a:p>
                      <a:pPr marL="0" lvl="0" indent="0" algn="ctr" rtl="0">
                        <a:lnSpc>
                          <a:spcPct val="115000"/>
                        </a:lnSpc>
                        <a:spcBef>
                          <a:spcPts val="0"/>
                        </a:spcBef>
                        <a:spcAft>
                          <a:spcPts val="0"/>
                        </a:spcAft>
                        <a:buNone/>
                      </a:pPr>
                      <a:r>
                        <a:rPr lang="en-US" sz="1600" dirty="0"/>
                        <a:t>Pricing Strategy</a:t>
                      </a:r>
                      <a:endParaRPr sz="1600"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59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0:0"/>
                      </a:ext>
                    </a:extLs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91150">
                <a:tc>
                  <a:txBody>
                    <a:bodyPr/>
                    <a:lstStyle/>
                    <a:p>
                      <a:pPr marL="0" lvl="0" indent="0" algn="l" rtl="0">
                        <a:lnSpc>
                          <a:spcPct val="115000"/>
                        </a:lnSpc>
                        <a:spcBef>
                          <a:spcPts val="0"/>
                        </a:spcBef>
                        <a:spcAft>
                          <a:spcPts val="0"/>
                        </a:spcAft>
                        <a:buNone/>
                      </a:pPr>
                      <a:r>
                        <a:rPr lang="en-US" sz="1600" dirty="0"/>
                        <a:t>Brands</a:t>
                      </a:r>
                      <a:endParaRPr sz="1600"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1:0"/>
                      </a:ext>
                    </a:extLst>
                  </a:tcPr>
                </a:tc>
                <a:tc>
                  <a:txBody>
                    <a:bodyPr/>
                    <a:lstStyle/>
                    <a:p>
                      <a:pPr marL="0" lvl="0" indent="0" algn="l" rtl="0">
                        <a:lnSpc>
                          <a:spcPct val="115000"/>
                        </a:lnSpc>
                        <a:spcBef>
                          <a:spcPts val="0"/>
                        </a:spcBef>
                        <a:spcAft>
                          <a:spcPts val="0"/>
                        </a:spcAft>
                        <a:buNone/>
                      </a:pPr>
                      <a:r>
                        <a:rPr lang="en-US" sz="1600"/>
                        <a:t>Roadsters</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1:1"/>
                      </a:ext>
                    </a:extLst>
                  </a:tcPr>
                </a:tc>
                <a:tc>
                  <a:txBody>
                    <a:bodyPr/>
                    <a:lstStyle/>
                    <a:p>
                      <a:pPr marL="0" lvl="0" indent="0" algn="l" rtl="0">
                        <a:lnSpc>
                          <a:spcPct val="115000"/>
                        </a:lnSpc>
                        <a:spcBef>
                          <a:spcPts val="0"/>
                        </a:spcBef>
                        <a:spcAft>
                          <a:spcPts val="0"/>
                        </a:spcAft>
                        <a:buNone/>
                      </a:pPr>
                      <a:r>
                        <a:rPr lang="en-US" sz="1600"/>
                        <a:t>Children Bikes</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1:2"/>
                      </a:ext>
                    </a:extLst>
                  </a:tcPr>
                </a:tc>
                <a:tc>
                  <a:txBody>
                    <a:bodyPr/>
                    <a:lstStyle/>
                    <a:p>
                      <a:pPr marL="0" lvl="0" indent="0" algn="l" rtl="0">
                        <a:lnSpc>
                          <a:spcPct val="115000"/>
                        </a:lnSpc>
                        <a:spcBef>
                          <a:spcPts val="0"/>
                        </a:spcBef>
                        <a:spcAft>
                          <a:spcPts val="0"/>
                        </a:spcAft>
                        <a:buNone/>
                      </a:pPr>
                      <a:r>
                        <a:rPr lang="en-US" sz="1600"/>
                        <a:t>Highend Bikes</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1:3"/>
                      </a:ext>
                    </a:extLst>
                  </a:tcPr>
                </a:tc>
                <a:extLst>
                  <a:ext uri="{0D108BD9-81ED-4DB2-BD59-A6C34878D82A}">
                    <a16:rowId xmlns:a16="http://schemas.microsoft.com/office/drawing/2014/main" val="10001"/>
                  </a:ext>
                </a:extLst>
              </a:tr>
              <a:tr h="691150">
                <a:tc>
                  <a:txBody>
                    <a:bodyPr/>
                    <a:lstStyle/>
                    <a:p>
                      <a:pPr marL="0" lvl="0" indent="0" algn="l" rtl="0">
                        <a:lnSpc>
                          <a:spcPct val="115000"/>
                        </a:lnSpc>
                        <a:spcBef>
                          <a:spcPts val="0"/>
                        </a:spcBef>
                        <a:spcAft>
                          <a:spcPts val="0"/>
                        </a:spcAft>
                        <a:buNone/>
                      </a:pPr>
                      <a:r>
                        <a:rPr lang="en-US" sz="1600" dirty="0"/>
                        <a:t>Hero</a:t>
                      </a:r>
                      <a:endParaRPr sz="1600"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2:0"/>
                      </a:ext>
                    </a:extLst>
                  </a:tcPr>
                </a:tc>
                <a:tc>
                  <a:txBody>
                    <a:bodyPr/>
                    <a:lstStyle/>
                    <a:p>
                      <a:pPr marL="0" lvl="0" indent="0" algn="l" rtl="0">
                        <a:lnSpc>
                          <a:spcPct val="115000"/>
                        </a:lnSpc>
                        <a:spcBef>
                          <a:spcPts val="0"/>
                        </a:spcBef>
                        <a:spcAft>
                          <a:spcPts val="0"/>
                        </a:spcAft>
                        <a:buNone/>
                      </a:pPr>
                      <a:r>
                        <a:rPr lang="en-US" sz="1600"/>
                        <a:t>5000 - 10000</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2:1"/>
                      </a:ext>
                    </a:extLst>
                  </a:tcPr>
                </a:tc>
                <a:tc>
                  <a:txBody>
                    <a:bodyPr/>
                    <a:lstStyle/>
                    <a:p>
                      <a:pPr marL="0" lvl="0" indent="0" algn="l" rtl="0">
                        <a:lnSpc>
                          <a:spcPct val="115000"/>
                        </a:lnSpc>
                        <a:spcBef>
                          <a:spcPts val="0"/>
                        </a:spcBef>
                        <a:spcAft>
                          <a:spcPts val="0"/>
                        </a:spcAft>
                        <a:buNone/>
                      </a:pPr>
                      <a:r>
                        <a:rPr lang="en-US" sz="1600"/>
                        <a:t>3000 - 6000</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2:2"/>
                      </a:ext>
                    </a:extLst>
                  </a:tcPr>
                </a:tc>
                <a:tc>
                  <a:txBody>
                    <a:bodyPr/>
                    <a:lstStyle/>
                    <a:p>
                      <a:pPr marL="0" lvl="0" indent="0" algn="l" rtl="0">
                        <a:lnSpc>
                          <a:spcPct val="115000"/>
                        </a:lnSpc>
                        <a:spcBef>
                          <a:spcPts val="0"/>
                        </a:spcBef>
                        <a:spcAft>
                          <a:spcPts val="0"/>
                        </a:spcAft>
                        <a:buNone/>
                      </a:pPr>
                      <a:r>
                        <a:rPr lang="en-US" sz="1600"/>
                        <a:t>14000 - 1.35Lk</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2:3"/>
                      </a:ext>
                    </a:extLst>
                  </a:tcPr>
                </a:tc>
                <a:extLst>
                  <a:ext uri="{0D108BD9-81ED-4DB2-BD59-A6C34878D82A}">
                    <a16:rowId xmlns:a16="http://schemas.microsoft.com/office/drawing/2014/main" val="10002"/>
                  </a:ext>
                </a:extLst>
              </a:tr>
              <a:tr h="691150">
                <a:tc>
                  <a:txBody>
                    <a:bodyPr/>
                    <a:lstStyle/>
                    <a:p>
                      <a:pPr marL="0" lvl="0" indent="0" algn="l" rtl="0">
                        <a:lnSpc>
                          <a:spcPct val="115000"/>
                        </a:lnSpc>
                        <a:spcBef>
                          <a:spcPts val="0"/>
                        </a:spcBef>
                        <a:spcAft>
                          <a:spcPts val="0"/>
                        </a:spcAft>
                        <a:buNone/>
                      </a:pPr>
                      <a:r>
                        <a:rPr lang="en-US" sz="1600" dirty="0"/>
                        <a:t>Atlas</a:t>
                      </a:r>
                      <a:endParaRPr sz="1600"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3:0"/>
                      </a:ext>
                    </a:extLst>
                  </a:tcPr>
                </a:tc>
                <a:tc>
                  <a:txBody>
                    <a:bodyPr/>
                    <a:lstStyle/>
                    <a:p>
                      <a:pPr marL="0" lvl="0" indent="0" algn="l" rtl="0">
                        <a:lnSpc>
                          <a:spcPct val="115000"/>
                        </a:lnSpc>
                        <a:spcBef>
                          <a:spcPts val="0"/>
                        </a:spcBef>
                        <a:spcAft>
                          <a:spcPts val="0"/>
                        </a:spcAft>
                        <a:buNone/>
                      </a:pPr>
                      <a:r>
                        <a:rPr lang="en-US" sz="1600" dirty="0"/>
                        <a:t>3000 - 7000</a:t>
                      </a:r>
                      <a:endParaRPr sz="1600"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3:1"/>
                      </a:ext>
                    </a:extLst>
                  </a:tcPr>
                </a:tc>
                <a:tc>
                  <a:txBody>
                    <a:bodyPr/>
                    <a:lstStyle/>
                    <a:p>
                      <a:pPr marL="0" lvl="0" indent="0" algn="l" rtl="0">
                        <a:lnSpc>
                          <a:spcPct val="115000"/>
                        </a:lnSpc>
                        <a:spcBef>
                          <a:spcPts val="0"/>
                        </a:spcBef>
                        <a:spcAft>
                          <a:spcPts val="0"/>
                        </a:spcAft>
                        <a:buNone/>
                      </a:pPr>
                      <a:r>
                        <a:rPr lang="en-US" sz="1600"/>
                        <a:t>2000 - 5000</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3:2"/>
                      </a:ext>
                    </a:extLst>
                  </a:tcPr>
                </a:tc>
                <a:tc>
                  <a:txBody>
                    <a:bodyPr/>
                    <a:lstStyle/>
                    <a:p>
                      <a:pPr marL="0" lvl="0" indent="0" algn="l" rtl="0">
                        <a:lnSpc>
                          <a:spcPct val="115000"/>
                        </a:lnSpc>
                        <a:spcBef>
                          <a:spcPts val="0"/>
                        </a:spcBef>
                        <a:spcAft>
                          <a:spcPts val="0"/>
                        </a:spcAft>
                        <a:buNone/>
                      </a:pPr>
                      <a:r>
                        <a:rPr lang="en-US" sz="1600"/>
                        <a:t>10000 - 25000</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3:3"/>
                      </a:ext>
                    </a:extLst>
                  </a:tcPr>
                </a:tc>
                <a:extLst>
                  <a:ext uri="{0D108BD9-81ED-4DB2-BD59-A6C34878D82A}">
                    <a16:rowId xmlns:a16="http://schemas.microsoft.com/office/drawing/2014/main" val="10003"/>
                  </a:ext>
                </a:extLst>
              </a:tr>
              <a:tr h="829400">
                <a:tc>
                  <a:txBody>
                    <a:bodyPr/>
                    <a:lstStyle/>
                    <a:p>
                      <a:pPr marL="0" lvl="0" indent="0" algn="l" rtl="0">
                        <a:lnSpc>
                          <a:spcPct val="115000"/>
                        </a:lnSpc>
                        <a:spcBef>
                          <a:spcPts val="0"/>
                        </a:spcBef>
                        <a:spcAft>
                          <a:spcPts val="0"/>
                        </a:spcAft>
                        <a:buNone/>
                      </a:pPr>
                      <a:r>
                        <a:rPr lang="en-US" sz="1600"/>
                        <a:t>Hercules</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4:0"/>
                      </a:ext>
                    </a:extLst>
                  </a:tcPr>
                </a:tc>
                <a:tc>
                  <a:txBody>
                    <a:bodyPr/>
                    <a:lstStyle/>
                    <a:p>
                      <a:pPr marL="0" lvl="0" indent="0" algn="l" rtl="0">
                        <a:spcBef>
                          <a:spcPts val="0"/>
                        </a:spcBef>
                        <a:spcAft>
                          <a:spcPts val="0"/>
                        </a:spcAft>
                        <a:buNone/>
                      </a:pPr>
                      <a:r>
                        <a:rPr lang="en-US" sz="1600" dirty="0"/>
                        <a:t>4000 - 12000</a:t>
                      </a:r>
                      <a:endParaRPr sz="1600"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4:1"/>
                      </a:ext>
                    </a:extLst>
                  </a:tcPr>
                </a:tc>
                <a:tc>
                  <a:txBody>
                    <a:bodyPr/>
                    <a:lstStyle/>
                    <a:p>
                      <a:pPr marL="0" lvl="0" indent="0" algn="l" rtl="0">
                        <a:spcBef>
                          <a:spcPts val="0"/>
                        </a:spcBef>
                        <a:spcAft>
                          <a:spcPts val="0"/>
                        </a:spcAft>
                        <a:buNone/>
                      </a:pPr>
                      <a:r>
                        <a:rPr lang="en-US" sz="1600" dirty="0"/>
                        <a:t>2000 - 6000</a:t>
                      </a:r>
                      <a:endParaRPr sz="1600"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4:2"/>
                      </a:ext>
                    </a:extLst>
                  </a:tcPr>
                </a:tc>
                <a:tc>
                  <a:txBody>
                    <a:bodyPr/>
                    <a:lstStyle/>
                    <a:p>
                      <a:pPr marL="0" lvl="0" indent="0" algn="l" rtl="0">
                        <a:spcBef>
                          <a:spcPts val="0"/>
                        </a:spcBef>
                        <a:spcAft>
                          <a:spcPts val="0"/>
                        </a:spcAft>
                        <a:buNone/>
                      </a:pPr>
                      <a:r>
                        <a:rPr lang="en-US" sz="1600"/>
                        <a:t>10000 - 68000</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4:3"/>
                      </a:ext>
                    </a:extLst>
                  </a:tcPr>
                </a:tc>
                <a:extLst>
                  <a:ext uri="{0D108BD9-81ED-4DB2-BD59-A6C34878D82A}">
                    <a16:rowId xmlns:a16="http://schemas.microsoft.com/office/drawing/2014/main" val="10004"/>
                  </a:ext>
                </a:extLst>
              </a:tr>
              <a:tr h="829400">
                <a:tc>
                  <a:txBody>
                    <a:bodyPr/>
                    <a:lstStyle/>
                    <a:p>
                      <a:pPr marL="0" lvl="0" indent="0" algn="l" rtl="0">
                        <a:lnSpc>
                          <a:spcPct val="115000"/>
                        </a:lnSpc>
                        <a:spcBef>
                          <a:spcPts val="0"/>
                        </a:spcBef>
                        <a:spcAft>
                          <a:spcPts val="0"/>
                        </a:spcAft>
                        <a:buNone/>
                      </a:pPr>
                      <a:r>
                        <a:rPr lang="en-US" sz="1600"/>
                        <a:t>La sovergin</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5:0"/>
                      </a:ext>
                    </a:extLst>
                  </a:tcPr>
                </a:tc>
                <a:tc>
                  <a:txBody>
                    <a:bodyPr/>
                    <a:lstStyle/>
                    <a:p>
                      <a:pPr marL="0" lvl="0" indent="0" algn="l" rtl="0">
                        <a:spcBef>
                          <a:spcPts val="0"/>
                        </a:spcBef>
                        <a:spcAft>
                          <a:spcPts val="0"/>
                        </a:spcAft>
                        <a:buNone/>
                      </a:pPr>
                      <a:r>
                        <a:rPr lang="en-US" sz="1600"/>
                        <a:t>6000 - 12000</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5:1"/>
                      </a:ext>
                    </a:extLst>
                  </a:tcPr>
                </a:tc>
                <a:tc>
                  <a:txBody>
                    <a:bodyPr/>
                    <a:lstStyle/>
                    <a:p>
                      <a:pPr marL="0" lvl="0" indent="0" algn="l" rtl="0">
                        <a:spcBef>
                          <a:spcPts val="0"/>
                        </a:spcBef>
                        <a:spcAft>
                          <a:spcPts val="0"/>
                        </a:spcAft>
                        <a:buNone/>
                      </a:pPr>
                      <a:r>
                        <a:rPr lang="en-US" sz="1600" dirty="0"/>
                        <a:t>5000 - 10000</a:t>
                      </a:r>
                      <a:endParaRPr sz="1600"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5:2"/>
                      </a:ext>
                    </a:extLst>
                  </a:tcPr>
                </a:tc>
                <a:tc>
                  <a:txBody>
                    <a:bodyPr/>
                    <a:lstStyle/>
                    <a:p>
                      <a:pPr marL="0" lvl="0" indent="0" algn="l" rtl="0">
                        <a:spcBef>
                          <a:spcPts val="0"/>
                        </a:spcBef>
                        <a:spcAft>
                          <a:spcPts val="0"/>
                        </a:spcAft>
                        <a:buNone/>
                      </a:pPr>
                      <a:r>
                        <a:rPr lang="en-US" sz="1600"/>
                        <a:t>12000 - 3lk</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5:3"/>
                      </a:ext>
                    </a:extLst>
                  </a:tcPr>
                </a:tc>
                <a:extLst>
                  <a:ext uri="{0D108BD9-81ED-4DB2-BD59-A6C34878D82A}">
                    <a16:rowId xmlns:a16="http://schemas.microsoft.com/office/drawing/2014/main" val="10005"/>
                  </a:ext>
                </a:extLst>
              </a:tr>
              <a:tr h="829400">
                <a:tc>
                  <a:txBody>
                    <a:bodyPr/>
                    <a:lstStyle/>
                    <a:p>
                      <a:pPr marL="0" lvl="0" indent="0" algn="l" rtl="0">
                        <a:lnSpc>
                          <a:spcPct val="115000"/>
                        </a:lnSpc>
                        <a:spcBef>
                          <a:spcPts val="0"/>
                        </a:spcBef>
                        <a:spcAft>
                          <a:spcPts val="0"/>
                        </a:spcAft>
                        <a:buNone/>
                      </a:pPr>
                      <a:r>
                        <a:rPr lang="en-US" sz="1600"/>
                        <a:t>BSA</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6:0"/>
                      </a:ext>
                    </a:extLst>
                  </a:tcPr>
                </a:tc>
                <a:tc>
                  <a:txBody>
                    <a:bodyPr/>
                    <a:lstStyle/>
                    <a:p>
                      <a:pPr marL="0" lvl="0" indent="0" algn="l" rtl="0">
                        <a:spcBef>
                          <a:spcPts val="0"/>
                        </a:spcBef>
                        <a:spcAft>
                          <a:spcPts val="0"/>
                        </a:spcAft>
                        <a:buNone/>
                      </a:pPr>
                      <a:r>
                        <a:rPr lang="en-US" sz="1600"/>
                        <a:t>5000 - 9000</a:t>
                      </a:r>
                      <a:endParaRPr sz="160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6:1"/>
                      </a:ext>
                    </a:extLst>
                  </a:tcPr>
                </a:tc>
                <a:tc>
                  <a:txBody>
                    <a:bodyPr/>
                    <a:lstStyle/>
                    <a:p>
                      <a:pPr marL="0" lvl="0" indent="0" algn="l" rtl="0">
                        <a:spcBef>
                          <a:spcPts val="0"/>
                        </a:spcBef>
                        <a:spcAft>
                          <a:spcPts val="0"/>
                        </a:spcAft>
                        <a:buNone/>
                      </a:pPr>
                      <a:r>
                        <a:rPr lang="en-US" sz="1600" dirty="0"/>
                        <a:t>1500 - 6000</a:t>
                      </a:r>
                      <a:endParaRPr sz="1600"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6:2"/>
                      </a:ext>
                    </a:extLst>
                  </a:tcPr>
                </a:tc>
                <a:tc>
                  <a:txBody>
                    <a:bodyPr/>
                    <a:lstStyle/>
                    <a:p>
                      <a:pPr marL="0" lvl="0" indent="0" algn="l" rtl="0">
                        <a:spcBef>
                          <a:spcPts val="0"/>
                        </a:spcBef>
                        <a:spcAft>
                          <a:spcPts val="0"/>
                        </a:spcAft>
                        <a:buNone/>
                      </a:pPr>
                      <a:r>
                        <a:rPr lang="en-US" sz="1600" dirty="0"/>
                        <a:t>10000 - 2lk</a:t>
                      </a:r>
                      <a:endParaRPr sz="1600"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20000"/>
                        <a:lumOff val="80000"/>
                      </a:schemeClr>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59:6:3"/>
                      </a:ext>
                    </a:extLst>
                  </a:tcPr>
                </a:tc>
                <a:extLst>
                  <a:ext uri="{0D108BD9-81ED-4DB2-BD59-A6C34878D82A}">
                    <a16:rowId xmlns:a16="http://schemas.microsoft.com/office/drawing/2014/main" val="10006"/>
                  </a:ext>
                </a:extLst>
              </a:tr>
            </a:tbl>
          </a:graphicData>
        </a:graphic>
      </p:graphicFrame>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wheel(1)">
                                      <p:cBhvr>
                                        <p:cTn id="7" dur="20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barn(inVertical)">
                                      <p:cBhvr>
                                        <p:cTn id="1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6" name="Google Shape;166;p4"/>
          <p:cNvPicPr preferRelativeResize="0"/>
          <p:nvPr/>
        </p:nvPicPr>
        <p:blipFill rotWithShape="1">
          <a:blip r:embed="rId3">
            <a:alphaModFix/>
          </a:blip>
          <a:srcRect l="9355" t="-622" r="2658" b="8804"/>
          <a:stretch/>
        </p:blipFill>
        <p:spPr>
          <a:xfrm>
            <a:off x="0" y="1448712"/>
            <a:ext cx="2546252" cy="4571999"/>
          </a:xfrm>
          <a:prstGeom prst="rect">
            <a:avLst/>
          </a:prstGeom>
          <a:noFill/>
          <a:ln>
            <a:noFill/>
          </a:ln>
        </p:spPr>
      </p:pic>
      <p:sp>
        <p:nvSpPr>
          <p:cNvPr id="164" name="Google Shape;164;p4"/>
          <p:cNvSpPr txBox="1">
            <a:spLocks noGrp="1"/>
          </p:cNvSpPr>
          <p:nvPr>
            <p:ph type="ctrTitle"/>
          </p:nvPr>
        </p:nvSpPr>
        <p:spPr>
          <a:xfrm>
            <a:off x="971551" y="343121"/>
            <a:ext cx="8715374" cy="96803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121429"/>
              </a:buClr>
              <a:buSzPts val="4800"/>
              <a:buFont typeface="Calibri"/>
              <a:buNone/>
            </a:pPr>
            <a:r>
              <a:rPr lang="en-US" sz="4800" b="1" dirty="0">
                <a:solidFill>
                  <a:srgbClr val="121429"/>
                </a:solidFill>
                <a:latin typeface="Calibri"/>
                <a:ea typeface="Calibri"/>
                <a:cs typeface="Calibri"/>
                <a:sym typeface="Calibri"/>
              </a:rPr>
              <a:t>Cycle Production in India </a:t>
            </a:r>
            <a:endParaRPr sz="4800" b="1" dirty="0">
              <a:solidFill>
                <a:srgbClr val="121429"/>
              </a:solidFill>
              <a:latin typeface="Calibri"/>
              <a:ea typeface="Calibri"/>
              <a:cs typeface="Calibri"/>
              <a:sym typeface="Calibri"/>
            </a:endParaRPr>
          </a:p>
        </p:txBody>
      </p:sp>
      <p:pic>
        <p:nvPicPr>
          <p:cNvPr id="165" name="Google Shape;165;p4"/>
          <p:cNvPicPr preferRelativeResize="0"/>
          <p:nvPr/>
        </p:nvPicPr>
        <p:blipFill rotWithShape="1">
          <a:blip r:embed="rId4">
            <a:alphaModFix/>
          </a:blip>
          <a:srcRect/>
          <a:stretch/>
        </p:blipFill>
        <p:spPr>
          <a:xfrm>
            <a:off x="2208627" y="1448712"/>
            <a:ext cx="8707901" cy="4909885"/>
          </a:xfrm>
          <a:prstGeom prst="rect">
            <a:avLst/>
          </a:prstGeom>
          <a:noFill/>
          <a:ln>
            <a:no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p:tgtEl>
                                          <p:spTgt spid="16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20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10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5"/>
          <p:cNvSpPr txBox="1">
            <a:spLocks noGrp="1"/>
          </p:cNvSpPr>
          <p:nvPr>
            <p:ph type="title"/>
          </p:nvPr>
        </p:nvSpPr>
        <p:spPr>
          <a:xfrm>
            <a:off x="677334" y="609600"/>
            <a:ext cx="8596668" cy="88789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21429"/>
              </a:buClr>
              <a:buSzPts val="4400"/>
              <a:buFont typeface="Calibri"/>
              <a:buNone/>
            </a:pPr>
            <a:r>
              <a:rPr lang="en-US" sz="4400" b="1" dirty="0">
                <a:solidFill>
                  <a:srgbClr val="121429"/>
                </a:solidFill>
                <a:latin typeface="Calibri"/>
                <a:ea typeface="Calibri"/>
                <a:cs typeface="Calibri"/>
                <a:sym typeface="Calibri"/>
              </a:rPr>
              <a:t>Segments of Cycle </a:t>
            </a:r>
            <a:r>
              <a:rPr lang="en-US" sz="4400" b="1" dirty="0" smtClean="0">
                <a:solidFill>
                  <a:srgbClr val="121429"/>
                </a:solidFill>
                <a:latin typeface="Calibri"/>
                <a:ea typeface="Calibri"/>
                <a:cs typeface="Calibri"/>
                <a:sym typeface="Calibri"/>
              </a:rPr>
              <a:t>Sales </a:t>
            </a:r>
            <a:r>
              <a:rPr lang="en-US" sz="4400" b="1" dirty="0">
                <a:solidFill>
                  <a:srgbClr val="121429"/>
                </a:solidFill>
                <a:latin typeface="Calibri"/>
                <a:ea typeface="Calibri"/>
                <a:cs typeface="Calibri"/>
                <a:sym typeface="Calibri"/>
              </a:rPr>
              <a:t>in India </a:t>
            </a:r>
            <a:endParaRPr sz="4400" b="1" dirty="0">
              <a:solidFill>
                <a:srgbClr val="121429"/>
              </a:solidFill>
              <a:latin typeface="Calibri"/>
              <a:ea typeface="Calibri"/>
              <a:cs typeface="Calibri"/>
              <a:sym typeface="Calibri"/>
            </a:endParaRPr>
          </a:p>
        </p:txBody>
      </p:sp>
      <p:graphicFrame>
        <p:nvGraphicFramePr>
          <p:cNvPr id="172" name="Google Shape;172;p5"/>
          <p:cNvGraphicFramePr/>
          <p:nvPr/>
        </p:nvGraphicFramePr>
        <p:xfrm>
          <a:off x="1007165" y="1722782"/>
          <a:ext cx="8266837" cy="4545495"/>
        </p:xfrm>
        <a:graphic>
          <a:graphicData uri="http://schemas.openxmlformats.org/drawingml/2006/chart">
            <c:chart xmlns:c="http://schemas.openxmlformats.org/drawingml/2006/chart" xmlns:r="http://schemas.openxmlformats.org/officeDocument/2006/relationships" r:id="rId3"/>
          </a:graphicData>
        </a:graphic>
      </p:graphicFrame>
      <p:pic>
        <p:nvPicPr>
          <p:cNvPr id="173" name="Google Shape;173;p5"/>
          <p:cNvPicPr preferRelativeResize="0"/>
          <p:nvPr/>
        </p:nvPicPr>
        <p:blipFill rotWithShape="1">
          <a:blip r:embed="rId4">
            <a:alphaModFix/>
          </a:blip>
          <a:srcRect l="48106" r="4293"/>
          <a:stretch/>
        </p:blipFill>
        <p:spPr>
          <a:xfrm>
            <a:off x="9274002" y="1722782"/>
            <a:ext cx="2219303" cy="4525618"/>
          </a:xfrm>
          <a:prstGeom prst="rect">
            <a:avLst/>
          </a:prstGeom>
          <a:noFill/>
          <a:ln>
            <a:no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p:tgtEl>
                                          <p:spTgt spid="17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barn(inVertical)">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73"/>
                                        </p:tgtEl>
                                        <p:attrNameLst>
                                          <p:attrName>style.visibility</p:attrName>
                                        </p:attrNameLst>
                                      </p:cBhvr>
                                      <p:to>
                                        <p:strVal val="visible"/>
                                      </p:to>
                                    </p:set>
                                    <p:animEffect transition="in" filter="fade">
                                      <p:cBhvr>
                                        <p:cTn id="17" dur="1000"/>
                                        <p:tgtEl>
                                          <p:spTgt spid="173"/>
                                        </p:tgtEl>
                                      </p:cBhvr>
                                    </p:animEffect>
                                    <p:anim calcmode="lin" valueType="num">
                                      <p:cBhvr>
                                        <p:cTn id="18" dur="1000" fill="hold"/>
                                        <p:tgtEl>
                                          <p:spTgt spid="173"/>
                                        </p:tgtEl>
                                        <p:attrNameLst>
                                          <p:attrName>ppt_x</p:attrName>
                                        </p:attrNameLst>
                                      </p:cBhvr>
                                      <p:tavLst>
                                        <p:tav tm="0">
                                          <p:val>
                                            <p:strVal val="#ppt_x"/>
                                          </p:val>
                                        </p:tav>
                                        <p:tav tm="100000">
                                          <p:val>
                                            <p:strVal val="#ppt_x"/>
                                          </p:val>
                                        </p:tav>
                                      </p:tavLst>
                                    </p:anim>
                                    <p:anim calcmode="lin" valueType="num">
                                      <p:cBhvr>
                                        <p:cTn id="19" dur="1000" fill="hold"/>
                                        <p:tgtEl>
                                          <p:spTgt spid="1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2"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888689" y="609601"/>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202124"/>
              </a:buClr>
              <a:buSzPts val="3600"/>
              <a:buFont typeface="Calibri"/>
              <a:buNone/>
            </a:pPr>
            <a:r>
              <a:rPr lang="en-US" b="1" i="0" dirty="0">
                <a:solidFill>
                  <a:srgbClr val="202124"/>
                </a:solidFill>
                <a:latin typeface="Calibri"/>
                <a:ea typeface="Calibri"/>
                <a:cs typeface="Calibri"/>
                <a:sym typeface="Calibri"/>
              </a:rPr>
              <a:t>India’s Bicycle Market on a Fast Track Amid Pandemic</a:t>
            </a:r>
            <a:endParaRPr b="1" dirty="0">
              <a:latin typeface="Calibri"/>
              <a:ea typeface="Calibri"/>
              <a:cs typeface="Calibri"/>
              <a:sym typeface="Calibri"/>
            </a:endParaRPr>
          </a:p>
        </p:txBody>
      </p:sp>
      <p:sp>
        <p:nvSpPr>
          <p:cNvPr id="179" name="Google Shape;179;p6"/>
          <p:cNvSpPr txBox="1">
            <a:spLocks noGrp="1"/>
          </p:cNvSpPr>
          <p:nvPr>
            <p:ph type="body" idx="1"/>
          </p:nvPr>
        </p:nvSpPr>
        <p:spPr>
          <a:xfrm>
            <a:off x="677334" y="1930401"/>
            <a:ext cx="8596668" cy="4317999"/>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600"/>
              <a:buFont typeface="Noto Sans Symbols"/>
              <a:buChar char="⮚"/>
            </a:pPr>
            <a:r>
              <a:rPr lang="en-US" sz="2000" i="0" dirty="0">
                <a:solidFill>
                  <a:srgbClr val="202124"/>
                </a:solidFill>
                <a:latin typeface="Calibri"/>
                <a:ea typeface="Calibri"/>
                <a:cs typeface="Calibri"/>
                <a:sym typeface="Calibri"/>
              </a:rPr>
              <a:t>India’s cycle industry is the 2nd largest in the world. </a:t>
            </a:r>
            <a:endParaRPr dirty="0"/>
          </a:p>
          <a:p>
            <a:pPr marL="342900" lvl="0" indent="-342900" algn="just" rtl="0">
              <a:spcBef>
                <a:spcPts val="1000"/>
              </a:spcBef>
              <a:spcAft>
                <a:spcPts val="0"/>
              </a:spcAft>
              <a:buSzPts val="1600"/>
              <a:buFont typeface="Noto Sans Symbols"/>
              <a:buChar char="⮚"/>
            </a:pPr>
            <a:r>
              <a:rPr lang="en-US" sz="2000" i="0" dirty="0">
                <a:solidFill>
                  <a:srgbClr val="202124"/>
                </a:solidFill>
                <a:latin typeface="Calibri"/>
                <a:ea typeface="Calibri"/>
                <a:cs typeface="Calibri"/>
                <a:sym typeface="Calibri"/>
              </a:rPr>
              <a:t>India is the 3rd largest consumer of bicycles. </a:t>
            </a:r>
            <a:endParaRPr dirty="0"/>
          </a:p>
          <a:p>
            <a:pPr marL="342900" lvl="0" indent="-342900" algn="just" rtl="0">
              <a:spcBef>
                <a:spcPts val="1000"/>
              </a:spcBef>
              <a:spcAft>
                <a:spcPts val="0"/>
              </a:spcAft>
              <a:buSzPts val="1600"/>
              <a:buFont typeface="Noto Sans Symbols"/>
              <a:buChar char="⮚"/>
            </a:pPr>
            <a:r>
              <a:rPr lang="en-US" sz="2000" i="0" dirty="0">
                <a:solidFill>
                  <a:srgbClr val="202124"/>
                </a:solidFill>
                <a:latin typeface="Calibri"/>
                <a:ea typeface="Calibri"/>
                <a:cs typeface="Calibri"/>
                <a:sym typeface="Calibri"/>
              </a:rPr>
              <a:t>15 to 22 million units manufactured every year Turnover of Rs. 5,000-7,000 crore.</a:t>
            </a:r>
            <a:endParaRPr dirty="0"/>
          </a:p>
          <a:p>
            <a:pPr marL="342900" lvl="0" indent="-342900" algn="just" rtl="0">
              <a:spcBef>
                <a:spcPts val="1000"/>
              </a:spcBef>
              <a:spcAft>
                <a:spcPts val="0"/>
              </a:spcAft>
              <a:buSzPts val="1600"/>
              <a:buFont typeface="Noto Sans Symbols"/>
              <a:buChar char="⮚"/>
            </a:pPr>
            <a:r>
              <a:rPr lang="en-US" sz="2000" i="0" dirty="0" smtClean="0">
                <a:solidFill>
                  <a:srgbClr val="202124"/>
                </a:solidFill>
                <a:latin typeface="Calibri"/>
                <a:ea typeface="Calibri"/>
                <a:cs typeface="Calibri"/>
                <a:sym typeface="Calibri"/>
              </a:rPr>
              <a:t>Set </a:t>
            </a:r>
            <a:r>
              <a:rPr lang="en-US" sz="2000" i="0" dirty="0">
                <a:solidFill>
                  <a:srgbClr val="202124"/>
                </a:solidFill>
                <a:latin typeface="Calibri"/>
                <a:ea typeface="Calibri"/>
                <a:cs typeface="Calibri"/>
                <a:sym typeface="Calibri"/>
              </a:rPr>
              <a:t>to grow at a CAGR* of 8.6% between 2017-2030</a:t>
            </a:r>
            <a:endParaRPr dirty="0"/>
          </a:p>
          <a:p>
            <a:pPr marL="342900" lvl="0" indent="-342900" algn="just" rtl="0">
              <a:spcBef>
                <a:spcPts val="1000"/>
              </a:spcBef>
              <a:spcAft>
                <a:spcPts val="0"/>
              </a:spcAft>
              <a:buSzPts val="1600"/>
              <a:buFont typeface="Noto Sans Symbols"/>
              <a:buChar char="⮚"/>
            </a:pPr>
            <a:r>
              <a:rPr lang="en-US" sz="2000" i="0" dirty="0" smtClean="0">
                <a:solidFill>
                  <a:srgbClr val="202124"/>
                </a:solidFill>
                <a:latin typeface="Calibri"/>
                <a:ea typeface="Calibri"/>
                <a:cs typeface="Calibri"/>
                <a:sym typeface="Calibri"/>
              </a:rPr>
              <a:t>Cost </a:t>
            </a:r>
            <a:r>
              <a:rPr lang="en-US" sz="2000" i="0" dirty="0">
                <a:solidFill>
                  <a:srgbClr val="202124"/>
                </a:solidFill>
                <a:latin typeface="Calibri"/>
                <a:ea typeface="Calibri"/>
                <a:cs typeface="Calibri"/>
                <a:sym typeface="Calibri"/>
              </a:rPr>
              <a:t>of one bicycle varies from Rs.6,000 to Rs 600,00. </a:t>
            </a:r>
            <a:endParaRPr dirty="0"/>
          </a:p>
          <a:p>
            <a:pPr marL="342900" lvl="0" indent="-342900" algn="just" rtl="0">
              <a:spcBef>
                <a:spcPts val="1000"/>
              </a:spcBef>
              <a:spcAft>
                <a:spcPts val="0"/>
              </a:spcAft>
              <a:buSzPts val="1600"/>
              <a:buFont typeface="Noto Sans Symbols"/>
              <a:buChar char="⮚"/>
            </a:pPr>
            <a:r>
              <a:rPr lang="en-US" sz="2000" i="0" dirty="0">
                <a:solidFill>
                  <a:srgbClr val="202124"/>
                </a:solidFill>
                <a:latin typeface="Calibri"/>
                <a:ea typeface="Calibri"/>
                <a:cs typeface="Calibri"/>
                <a:sym typeface="Calibri"/>
              </a:rPr>
              <a:t>Cycling for short distancing can earn an annual benefit of Rs. 1.8 trillion to the Indian economy, according to the Ministry of Housing and Urban Affairs.</a:t>
            </a:r>
            <a:endParaRPr dirty="0"/>
          </a:p>
          <a:p>
            <a:pPr marL="342900" lvl="0" indent="-342900" algn="just" rtl="0">
              <a:spcBef>
                <a:spcPts val="1000"/>
              </a:spcBef>
              <a:spcAft>
                <a:spcPts val="0"/>
              </a:spcAft>
              <a:buSzPts val="1600"/>
              <a:buFont typeface="Noto Sans Symbols"/>
              <a:buChar char="⮚"/>
            </a:pPr>
            <a:r>
              <a:rPr lang="en-US" sz="2000" i="0" dirty="0">
                <a:solidFill>
                  <a:srgbClr val="202124"/>
                </a:solidFill>
                <a:latin typeface="Calibri"/>
                <a:ea typeface="Calibri"/>
                <a:cs typeface="Calibri"/>
                <a:sym typeface="Calibri"/>
              </a:rPr>
              <a:t>A total of 41,80,945 bicycles have been sold in the country in  five months from May to September 2020, according to the All India Bicycle Manufacturers Association (AICMA).</a:t>
            </a:r>
            <a:endParaRPr sz="2000" dirty="0">
              <a:latin typeface="Calibri"/>
              <a:ea typeface="Calibri"/>
              <a:cs typeface="Calibri"/>
              <a:sym typeface="Calibri"/>
            </a:endParaRPr>
          </a:p>
          <a:p>
            <a:pPr marL="342900" lvl="0" indent="-241300" algn="l" rtl="0">
              <a:spcBef>
                <a:spcPts val="1000"/>
              </a:spcBef>
              <a:spcAft>
                <a:spcPts val="0"/>
              </a:spcAft>
              <a:buSzPts val="1600"/>
              <a:buFont typeface="Noto Sans Symbols"/>
              <a:buNone/>
            </a:pPr>
            <a:endParaRPr sz="2000" b="1" dirty="0"/>
          </a:p>
        </p:txBody>
      </p:sp>
      <p:pic>
        <p:nvPicPr>
          <p:cNvPr id="180" name="Google Shape;180;p6"/>
          <p:cNvPicPr preferRelativeResize="0"/>
          <p:nvPr/>
        </p:nvPicPr>
        <p:blipFill rotWithShape="1">
          <a:blip r:embed="rId3">
            <a:alphaModFix/>
          </a:blip>
          <a:srcRect/>
          <a:stretch/>
        </p:blipFill>
        <p:spPr>
          <a:xfrm>
            <a:off x="9450060" y="4118950"/>
            <a:ext cx="2741940" cy="2739050"/>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500"/>
                                        <p:tgtEl>
                                          <p:spTgt spid="17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 calcmode="lin" valueType="num">
                                      <p:cBhvr additive="base">
                                        <p:cTn id="12" dur="500"/>
                                        <p:tgtEl>
                                          <p:spTgt spid="180"/>
                                        </p:tgtEl>
                                        <p:attrNameLst>
                                          <p:attrName>ppt_w</p:attrName>
                                        </p:attrNameLst>
                                      </p:cBhvr>
                                      <p:tavLst>
                                        <p:tav tm="0">
                                          <p:val>
                                            <p:strVal val="0"/>
                                          </p:val>
                                        </p:tav>
                                        <p:tav tm="100000">
                                          <p:val>
                                            <p:strVal val="#ppt_w"/>
                                          </p:val>
                                        </p:tav>
                                      </p:tavLst>
                                    </p:anim>
                                    <p:anim calcmode="lin" valueType="num">
                                      <p:cBhvr additive="base">
                                        <p:cTn id="13" dur="500"/>
                                        <p:tgtEl>
                                          <p:spTgt spid="1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7"/>
          <p:cNvSpPr txBox="1">
            <a:spLocks noGrp="1"/>
          </p:cNvSpPr>
          <p:nvPr>
            <p:ph type="title"/>
          </p:nvPr>
        </p:nvSpPr>
        <p:spPr>
          <a:xfrm>
            <a:off x="982812" y="348352"/>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121429"/>
              </a:buClr>
              <a:buSzPts val="3600"/>
              <a:buFont typeface="Calibri"/>
              <a:buNone/>
            </a:pPr>
            <a:r>
              <a:rPr lang="en-US" b="1" dirty="0">
                <a:solidFill>
                  <a:srgbClr val="121429"/>
                </a:solidFill>
                <a:latin typeface="Calibri"/>
                <a:ea typeface="Calibri"/>
                <a:cs typeface="Calibri"/>
                <a:sym typeface="Calibri"/>
              </a:rPr>
              <a:t>Comparison of Imports and Exports of Bicycles and Parts in India</a:t>
            </a:r>
            <a:br>
              <a:rPr lang="en-US" b="1" dirty="0">
                <a:solidFill>
                  <a:srgbClr val="121429"/>
                </a:solidFill>
                <a:latin typeface="Calibri"/>
                <a:ea typeface="Calibri"/>
                <a:cs typeface="Calibri"/>
                <a:sym typeface="Calibri"/>
              </a:rPr>
            </a:br>
            <a:endParaRPr b="1" dirty="0">
              <a:solidFill>
                <a:srgbClr val="121429"/>
              </a:solidFill>
              <a:latin typeface="Calibri"/>
              <a:ea typeface="Calibri"/>
              <a:cs typeface="Calibri"/>
              <a:sym typeface="Calibri"/>
            </a:endParaRPr>
          </a:p>
        </p:txBody>
      </p:sp>
      <p:graphicFrame>
        <p:nvGraphicFramePr>
          <p:cNvPr id="186" name="Google Shape;186;p7"/>
          <p:cNvGraphicFramePr/>
          <p:nvPr>
            <p:extLst>
              <p:ext uri="{D42A27DB-BD31-4B8C-83A1-F6EECF244321}">
                <p14:modId xmlns:p14="http://schemas.microsoft.com/office/powerpoint/2010/main" val="3518536234"/>
              </p:ext>
            </p:extLst>
          </p:nvPr>
        </p:nvGraphicFramePr>
        <p:xfrm>
          <a:off x="720196" y="1669152"/>
          <a:ext cx="9380407" cy="4858257"/>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500"/>
                                        <p:tgtEl>
                                          <p:spTgt spid="18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2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21429"/>
              </a:buClr>
              <a:buSzPct val="100000"/>
              <a:buFont typeface="Trebuchet MS"/>
              <a:buNone/>
            </a:pPr>
            <a:r>
              <a:rPr lang="en-US" sz="3600" b="1" dirty="0">
                <a:solidFill>
                  <a:srgbClr val="121429"/>
                </a:solidFill>
              </a:rPr>
              <a:t>Growth of Bicycle Industry in India Over The Years</a:t>
            </a:r>
            <a:br>
              <a:rPr lang="en-US" sz="3600" b="1" dirty="0">
                <a:solidFill>
                  <a:srgbClr val="121429"/>
                </a:solidFill>
              </a:rPr>
            </a:br>
            <a:endParaRPr b="1" dirty="0">
              <a:solidFill>
                <a:srgbClr val="121429"/>
              </a:solidFill>
            </a:endParaRPr>
          </a:p>
        </p:txBody>
      </p:sp>
      <p:pic>
        <p:nvPicPr>
          <p:cNvPr id="194" name="Google Shape;194;p8"/>
          <p:cNvPicPr preferRelativeResize="0"/>
          <p:nvPr/>
        </p:nvPicPr>
        <p:blipFill rotWithShape="1">
          <a:blip r:embed="rId3">
            <a:alphaModFix/>
          </a:blip>
          <a:srcRect l="36426" t="12044" r="4479" b="7962"/>
          <a:stretch/>
        </p:blipFill>
        <p:spPr>
          <a:xfrm>
            <a:off x="9274002" y="2512016"/>
            <a:ext cx="2917998" cy="3038861"/>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1" y="88314"/>
            <a:ext cx="883751" cy="1423250"/>
          </a:xfrm>
          <a:prstGeom prst="rect">
            <a:avLst/>
          </a:prstGeom>
        </p:spPr>
      </p:pic>
      <p:graphicFrame>
        <p:nvGraphicFramePr>
          <p:cNvPr id="193" name="Google Shape;193;p8"/>
          <p:cNvGraphicFramePr/>
          <p:nvPr>
            <p:extLst>
              <p:ext uri="{D42A27DB-BD31-4B8C-83A1-F6EECF244321}">
                <p14:modId xmlns:p14="http://schemas.microsoft.com/office/powerpoint/2010/main" val="1496519411"/>
              </p:ext>
            </p:extLst>
          </p:nvPr>
        </p:nvGraphicFramePr>
        <p:xfrm>
          <a:off x="887896" y="1930401"/>
          <a:ext cx="8386106" cy="4317999"/>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500"/>
                                        <p:tgtEl>
                                          <p:spTgt spid="19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randombar(horizontal)">
                                      <p:cBhvr>
                                        <p:cTn id="12" dur="500"/>
                                        <p:tgtEl>
                                          <p:spTgt spid="1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fade">
                                      <p:cBhvr>
                                        <p:cTn id="17" dur="1822"/>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3" grpId="0">
        <p:bldAsOne/>
      </p:bldGraphic>
    </p:bldLst>
  </p:timing>
</p:sld>
</file>

<file path=ppt/theme/theme1.xml><?xml version="1.0" encoding="utf-8"?>
<a:theme xmlns:a="http://schemas.openxmlformats.org/drawingml/2006/main" name="Face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1264</Words>
  <Application>Microsoft Office PowerPoint</Application>
  <PresentationFormat>Widescreen</PresentationFormat>
  <Paragraphs>130</Paragraphs>
  <Slides>20</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Trebuchet MS</vt:lpstr>
      <vt:lpstr>Calibri</vt:lpstr>
      <vt:lpstr>Sitka Text Semibold</vt:lpstr>
      <vt:lpstr>Roboto</vt:lpstr>
      <vt:lpstr>Noto Sans Symbols</vt:lpstr>
      <vt:lpstr>Arial</vt:lpstr>
      <vt:lpstr>Facet</vt:lpstr>
      <vt:lpstr>FUTURE OF CYCLE INDUSTRY IN INDIA</vt:lpstr>
      <vt:lpstr>PowerPoint Presentation</vt:lpstr>
      <vt:lpstr>Top 10 Bicycle Brands in India 2020</vt:lpstr>
      <vt:lpstr>PowerPoint Presentation</vt:lpstr>
      <vt:lpstr>Cycle Production in India </vt:lpstr>
      <vt:lpstr>Segments of Cycle Sales in India </vt:lpstr>
      <vt:lpstr>India’s Bicycle Market on a Fast Track Amid Pandemic</vt:lpstr>
      <vt:lpstr>Comparison of Imports and Exports of Bicycles and Parts in India </vt:lpstr>
      <vt:lpstr>Growth of Bicycle Industry in India Over The Years </vt:lpstr>
      <vt:lpstr>BICYCLE PRODUCTION OF SELECTED COUNTRIES</vt:lpstr>
      <vt:lpstr>PowerPoint Presentation</vt:lpstr>
      <vt:lpstr>PowerPoint Presentation</vt:lpstr>
      <vt:lpstr>PowerPoint Presentation</vt:lpstr>
      <vt:lpstr>STRENGTHS</vt:lpstr>
      <vt:lpstr>WEAKNESSES </vt:lpstr>
      <vt:lpstr>OPPORTUNITIES</vt:lpstr>
      <vt:lpstr>THREATS</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OF CYCLE INDUSTRY IN INDIA</dc:title>
  <dc:creator>satyajit mohan</dc:creator>
  <cp:lastModifiedBy>Sediq</cp:lastModifiedBy>
  <cp:revision>21</cp:revision>
  <dcterms:created xsi:type="dcterms:W3CDTF">2021-12-05T15:36:46Z</dcterms:created>
  <dcterms:modified xsi:type="dcterms:W3CDTF">2021-12-08T09:11:36Z</dcterms:modified>
</cp:coreProperties>
</file>